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1.jpeg" ContentType="image/jpeg"/>
  <Override PartName="/ppt/media/image52.png" ContentType="image/png"/>
  <Override PartName="/ppt/media/image34.png" ContentType="image/png"/>
  <Override PartName="/ppt/media/image4.png" ContentType="image/png"/>
  <Override PartName="/ppt/media/image16.png" ContentType="image/png"/>
  <Override PartName="/ppt/media/image33.png" ContentType="image/png"/>
  <Override PartName="/ppt/media/image3.png" ContentType="image/png"/>
  <Override PartName="/ppt/media/image32.png" ContentType="image/png"/>
  <Override PartName="/ppt/media/image2.png" ContentType="image/png"/>
  <Override PartName="/ppt/media/image14.png" ContentType="image/png"/>
  <Override PartName="/ppt/media/image31.png" ContentType="image/png"/>
  <Override PartName="/ppt/media/image15.jpeg" ContentType="image/jpeg"/>
  <Override PartName="/ppt/media/image64.png" ContentType="image/png"/>
  <Override PartName="/ppt/media/image28.png" ContentType="image/png"/>
  <Override PartName="/ppt/media/image65.png" ContentType="image/png"/>
  <Override PartName="/ppt/media/image27.png" ContentType="image/png"/>
  <Override PartName="/ppt/media/image26.png" ContentType="image/png"/>
  <Override PartName="/ppt/media/image63.png" ContentType="image/png"/>
  <Override PartName="/ppt/media/image25.png" ContentType="image/png"/>
  <Override PartName="/ppt/media/image62.png" ContentType="image/png"/>
  <Override PartName="/ppt/media/image24.png" ContentType="image/png"/>
  <Override PartName="/ppt/media/image61.png" ContentType="image/png"/>
  <Override PartName="/ppt/media/image59.png" ContentType="image/png"/>
  <Override PartName="/ppt/media/image22.png" ContentType="image/png"/>
  <Override PartName="/ppt/media/image60.png" ContentType="image/png"/>
  <Override PartName="/ppt/media/image23.png" ContentType="image/png"/>
  <Override PartName="/ppt/media/image58.png" ContentType="image/png"/>
  <Override PartName="/ppt/media/image21.png" ContentType="image/png"/>
  <Override PartName="/ppt/media/image57.png" ContentType="image/png"/>
  <Override PartName="/ppt/media/image20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29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media/image9.png" ContentType="image/png"/>
  <Override PartName="/ppt/media/image39.png" ContentType="image/png"/>
  <Override PartName="/ppt/media/image30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0.jpeg" ContentType="image/jpeg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97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4.xml.rels" ContentType="application/vnd.openxmlformats-package.relationships+xml"/>
  <Override PartName="/ppt/slides/_rels/slide21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slide30.xml" ContentType="application/vnd.openxmlformats-officedocument.presentationml.slide+xml"/>
  <Override PartName="/ppt/slides/slide5.xml" ContentType="application/vnd.openxmlformats-officedocument.presentationml.slide+xml"/>
  <Override PartName="/ppt/slides/slide31.xml" ContentType="application/vnd.openxmlformats-officedocument.presentationml.slide+xml"/>
  <Override PartName="/ppt/slides/slide6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</p:sld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30" Type="http://schemas.openxmlformats.org/officeDocument/2006/relationships/slide" Target="slides/slide19.xml"/><Relationship Id="rId31" Type="http://schemas.openxmlformats.org/officeDocument/2006/relationships/slide" Target="slides/slide20.xml"/><Relationship Id="rId32" Type="http://schemas.openxmlformats.org/officeDocument/2006/relationships/slide" Target="slides/slide21.xml"/><Relationship Id="rId33" Type="http://schemas.openxmlformats.org/officeDocument/2006/relationships/slide" Target="slides/slide22.xml"/><Relationship Id="rId34" Type="http://schemas.openxmlformats.org/officeDocument/2006/relationships/slide" Target="slides/slide23.xml"/><Relationship Id="rId35" Type="http://schemas.openxmlformats.org/officeDocument/2006/relationships/slide" Target="slides/slide24.xml"/><Relationship Id="rId36" Type="http://schemas.openxmlformats.org/officeDocument/2006/relationships/slide" Target="slides/slide25.xml"/><Relationship Id="rId37" Type="http://schemas.openxmlformats.org/officeDocument/2006/relationships/slide" Target="slides/slide26.xml"/><Relationship Id="rId38" Type="http://schemas.openxmlformats.org/officeDocument/2006/relationships/slide" Target="slides/slide27.xml"/><Relationship Id="rId39" Type="http://schemas.openxmlformats.org/officeDocument/2006/relationships/slide" Target="slides/slide28.xml"/><Relationship Id="rId40" Type="http://schemas.openxmlformats.org/officeDocument/2006/relationships/slide" Target="slides/slide29.xml"/><Relationship Id="rId41" Type="http://schemas.openxmlformats.org/officeDocument/2006/relationships/slide" Target="slides/slide30.xml"/><Relationship Id="rId42" Type="http://schemas.openxmlformats.org/officeDocument/2006/relationships/slide" Target="slides/slide31.xml"/><Relationship Id="rId43" Type="http://schemas.openxmlformats.org/officeDocument/2006/relationships/slide" Target="slides/slide32.xml"/><Relationship Id="rId44" Type="http://schemas.openxmlformats.org/officeDocument/2006/relationships/slide" Target="slides/slide33.xml"/><Relationship Id="rId4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5B2124C-895C-42FE-B080-51E3FD58F31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8FFE514-4E2A-4332-A69C-031525CFC55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2500C078-5DF5-4BCE-B7B0-B11F6195790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03C09F4A-592E-4EEE-A1D1-269C8ADE707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45F1ED19-B19B-4258-92E6-13EFA77D58F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F482604C-260E-47D3-A404-793E3B59E54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2AD12FA3-B35D-4771-82DD-69F0815DFE2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999CE990-8F39-43B2-9B15-6B8967CD0C6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691BE2F6-1D46-4ED9-91FB-7D85701F6C3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FD0A6392-A1F6-4C6F-A823-4E6C2EC157C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6ECD8592-F3D7-47F4-9AD8-87A97846B50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7561CEA9-911B-4038-863C-F8CE0CF2345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23903DE-BB00-4869-8C23-FD4A4C86F79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0DFE840B-9175-4E37-B156-7413C57DF76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38C56E46-99EB-43E8-A1B0-F0E68E0ECA6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988FE146-4F53-4320-AE3F-5881DD37E5C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BA5DEB9C-7207-4169-81CE-6FF79F15553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2389FDE4-E778-4C6E-A731-53FDB140C8F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622D6F7C-D215-4DCC-88FE-9D5074D309C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2502687F-C92B-47B1-AA18-82B987C796F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31A5BF4D-B6E0-431B-B288-6B5980BBF89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C2DD49DB-E0B9-4F73-B718-D5C69BA1348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AE487A02-09E2-4CED-82B7-DBEB73EC244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BCEE727-587F-43B2-913D-64926ECB5E4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5AFE9271-D791-4DE4-BAFA-2AA6C774840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76763DD-B4F4-46D4-9F7D-01A4429C71C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DCD215B-F0D0-47C7-B101-700232E02FB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922CE93-2F18-4A60-AF70-3DF55F87124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4DF2251-8219-42A7-A626-55BEA3939DF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28E5EE5-B194-4E2C-84D2-4581ECE09C0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42F9C91-8D03-407C-A312-544A58C4391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44052C1-C04A-4266-8072-C5D42D2480C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46F0036-6768-4F40-BDA4-DFB44B8C85B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9351746-B612-4FD9-84F5-12B26B23C7E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B66B627-273B-4B9E-9090-983905F174D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BD0D447-9745-4745-BE56-69A07298F00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2493A6C-3F11-4BE2-AF82-D294D6C8CA8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127D89F-16CB-40CA-83E0-C602C612888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57C7236-1FD4-4583-A544-0F9A4BEC826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3857472-12E2-415E-AEFB-82C7BD96389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677929A-A3CB-455E-8B0E-686DD907880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AA55537-4258-43E6-AD4B-0062E2A6649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352E955-3DB9-48DD-8F7E-736D1AF8809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31AF513-D88B-4452-B339-FD2AB51642C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623E92A-78B5-4E0A-92DB-D40C564635F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2AAD123-021F-413C-82CB-CE25A6E1B3A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A73C434-0839-4F70-ACF8-3956EC8B361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D902979-BCC6-4044-980B-2760C9329D8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646904D-38DF-48C0-9E5D-938B367C57B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CF9C2C7-525B-462F-A484-43128983D12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A013A30-92D4-419B-8CD9-84AF9C0389A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392BC29-35E2-4FB7-B8D7-10BBCFF772E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A04D843-B389-40A4-980A-5DF3A3C2CF0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75D18C7F-CFB3-4D2D-B8AC-6C9CC0F955F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0B47A8B-3643-4006-A14D-9D0381B7CD3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37BFF92-F54F-4D20-BB5C-0884E2A87CB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B2F59DD-02F2-4B77-A8A3-2ADF3998904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5CCE4C0-0799-4E12-86BA-A35CB518C8D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32B3EDF-0E37-454B-9A98-ECD61CD1AAB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322E081B-FC65-4FB4-A316-DCE274D0A8D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411351A5-8C07-4FEE-B060-9929C87360F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7B2517D-674E-427A-B31C-5F5EAD9EF29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7442B49F-7537-44FF-BE1A-36064AAD7F0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E3C799D-6D35-4762-B845-154D773F5B1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F81B2E32-5A33-4803-A522-FD3787B3B9A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EFC0075-1619-47B0-920A-4D8367D0BF3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E59431C8-4E67-4726-9A26-22301BDDF48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655EA5D0-5E19-4021-A00C-610FA9FE4D2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9A9C7D6D-FDF7-4FA9-A497-9132A047707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340EF271-FC31-4DF5-8021-CD2F3A50D62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D4A4DC5E-CBBF-40E5-A35D-FDBD9524D16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272B0A66-8BF6-46E7-83D1-C9A00A8DBDC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F62AE09C-87EF-491B-A7AB-7ECCEE463BA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4AC35C4C-A430-4C25-9988-347C9E4A7C1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2837F248-A367-47D4-909D-FFEEA7722FD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725C4E28-5627-4C5C-A0E6-9B027B1856A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43EA7F4-C2D8-485D-9D08-4B86CCC4B0E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A54C4043-AADC-4BFC-B7C0-9F1CF0C7A81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50E20AAD-4083-46E9-8C3B-4B0EB2A8D68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2265B4EB-F28A-459C-AEF5-27BADD8D325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A10A3DC3-53F9-469A-ABF9-A9D2C1C277B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F235D474-BDEC-48D8-92F8-2C678662C5E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5C519403-4C72-4794-BC6C-D6371E30FEA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B7CA203D-130E-4BCF-B036-5544448B2E5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567B041A-383F-454D-8FDF-2FA772CE2C9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C22BCCB9-A785-40C0-8642-853E3D7E05F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126C2B2F-5D6B-496F-8762-0FE46DF3BD0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4F73064-E96A-48AA-B13B-5B80D64D92F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91FDFA71-F40A-45B3-A7EA-F84DC0FB771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060995C7-A70C-4310-8A50-E05A1E57E75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BE2C1C7B-439B-4178-8D26-7C005BF0BCD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CAEE4FFD-D799-4FD3-A44A-52636B60B0D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19B690F1-F1AF-4BF4-AE44-2698BD57D13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B6BBAD4D-21D2-42E5-9CE9-EC1060DC0A0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F59E122A-0EE4-4D86-AC21-1B718DEF840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2BB4A1A8-7649-4631-89E5-9FAEBBDDBB3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837CB4F2-8BBF-4FFF-9855-3135FDA5C61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D2EA9B42-BAF8-4312-9F36-E72CD4E07A1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8F97B4C-3F58-4974-B985-7EEF182A0D7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09B0D689-16A2-435A-BE13-AF1DEE8524A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302264B3-7617-4E4C-96C0-2B9AE76326F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8DF2EE50-DE0E-4CCC-910B-E35D5951FD3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321ABD78-C5B9-4DE4-8402-E3119452193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3E847892-906A-4A47-8A52-1E2069F905C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18C2ED06-A73C-4446-B869-72CF82411C4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CBFF388E-EC6B-418B-8661-0618F170259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94BE2BDE-1773-4702-B990-35D7146F5BB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5F1368CF-C5C5-45B5-BF91-2F1A5E1A9B8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4BE4A2C1-2FF6-41FD-B4D8-7D864EC9D40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89ECEE1-0AFB-471D-9FAA-12EC9BBE388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A218D1A4-D963-4A62-82E0-D139CAD5145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98F24272-D3A7-467C-9919-FE6D9A23A61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2B6F3AA0-AB8E-4949-AE87-0B0D376FCA0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0EAFA14E-DC69-4AAB-8348-DCDD7A04D61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26078742-FFE9-44F9-9C68-EC3C2610266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EFD78117-4EF9-4427-8DBD-8683784FAF6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B76E2333-A428-489D-9477-74FF4F65461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372208A6-8419-48D1-819E-2A7E59CE8F2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9DC567B4-EAC7-4BA3-BDE4-1F556A3122C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34E8DB01-0D96-4DBD-8D83-C82D6070037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6" hidden="1"/>
          <p:cNvSpPr/>
          <p:nvPr/>
        </p:nvSpPr>
        <p:spPr>
          <a:xfrm>
            <a:off x="389520" y="347760"/>
            <a:ext cx="11406600" cy="11829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" name="Rectangle 8" hidden="1"/>
          <p:cNvSpPr/>
          <p:nvPr/>
        </p:nvSpPr>
        <p:spPr>
          <a:xfrm>
            <a:off x="8145000" y="1592280"/>
            <a:ext cx="3651120" cy="65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Rectangle 9" hidden="1"/>
          <p:cNvSpPr/>
          <p:nvPr/>
        </p:nvSpPr>
        <p:spPr>
          <a:xfrm>
            <a:off x="389520" y="1592280"/>
            <a:ext cx="7681320" cy="6552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29080" cy="829080"/>
          </a:xfrm>
          <a:prstGeom prst="rect">
            <a:avLst/>
          </a:prstGeom>
          <a:ln w="0">
            <a:noFill/>
          </a:ln>
        </p:spPr>
      </p:pic>
      <p:sp>
        <p:nvSpPr>
          <p:cNvPr id="4" name="Rectangle 6"/>
          <p:cNvSpPr/>
          <p:nvPr/>
        </p:nvSpPr>
        <p:spPr>
          <a:xfrm>
            <a:off x="378000" y="1750320"/>
            <a:ext cx="11429280" cy="23169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" name="Rectangle 8"/>
          <p:cNvSpPr/>
          <p:nvPr/>
        </p:nvSpPr>
        <p:spPr>
          <a:xfrm>
            <a:off x="8381880" y="4155840"/>
            <a:ext cx="3425400" cy="65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Rectangle 9"/>
          <p:cNvSpPr/>
          <p:nvPr/>
        </p:nvSpPr>
        <p:spPr>
          <a:xfrm>
            <a:off x="378000" y="4155840"/>
            <a:ext cx="7912440" cy="6552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7" name="图片 7" descr=""/>
          <p:cNvPicPr/>
          <p:nvPr/>
        </p:nvPicPr>
        <p:blipFill>
          <a:blip r:embed="rId3"/>
          <a:stretch/>
        </p:blipFill>
        <p:spPr>
          <a:xfrm>
            <a:off x="358920" y="246240"/>
            <a:ext cx="2532600" cy="106776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ftr" idx="1"/>
          </p:nvPr>
        </p:nvSpPr>
        <p:spPr>
          <a:xfrm>
            <a:off x="581040" y="5951880"/>
            <a:ext cx="6910560" cy="35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ldNum" idx="2"/>
          </p:nvPr>
        </p:nvSpPr>
        <p:spPr>
          <a:xfrm>
            <a:off x="10558440" y="5956200"/>
            <a:ext cx="1009800" cy="35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947ba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A6B19DD-2ECC-49C7-8A82-1A7D32D182A6}" type="slidenum">
              <a:rPr b="0" lang="en-US" sz="900" spc="-1" strike="noStrike">
                <a:solidFill>
                  <a:srgbClr val="8947ba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dt" idx="3"/>
          </p:nvPr>
        </p:nvSpPr>
        <p:spPr>
          <a:xfrm>
            <a:off x="7606080" y="5956200"/>
            <a:ext cx="2838240" cy="35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Rectangle 6"/>
          <p:cNvSpPr/>
          <p:nvPr/>
        </p:nvSpPr>
        <p:spPr>
          <a:xfrm>
            <a:off x="389520" y="347760"/>
            <a:ext cx="11406600" cy="11829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4" name="Rectangle 8"/>
          <p:cNvSpPr/>
          <p:nvPr/>
        </p:nvSpPr>
        <p:spPr>
          <a:xfrm>
            <a:off x="8145000" y="1592280"/>
            <a:ext cx="3651120" cy="65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" name="Rectangle 9"/>
          <p:cNvSpPr/>
          <p:nvPr/>
        </p:nvSpPr>
        <p:spPr>
          <a:xfrm>
            <a:off x="389520" y="1592280"/>
            <a:ext cx="7681320" cy="6552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16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29080" cy="829080"/>
          </a:xfrm>
          <a:prstGeom prst="rect">
            <a:avLst/>
          </a:prstGeom>
          <a:ln w="0">
            <a:noFill/>
          </a:ln>
        </p:spPr>
      </p:pic>
      <p:sp>
        <p:nvSpPr>
          <p:cNvPr id="417" name="PlaceHolder 1"/>
          <p:cNvSpPr>
            <a:spLocks noGrp="1"/>
          </p:cNvSpPr>
          <p:nvPr>
            <p:ph type="ftr" idx="28"/>
          </p:nvPr>
        </p:nvSpPr>
        <p:spPr>
          <a:xfrm>
            <a:off x="581040" y="5951880"/>
            <a:ext cx="6910560" cy="35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 type="sldNum" idx="29"/>
          </p:nvPr>
        </p:nvSpPr>
        <p:spPr>
          <a:xfrm>
            <a:off x="10558440" y="5956200"/>
            <a:ext cx="1046160" cy="35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65ABF93-30AF-4D69-8113-5D43BF814C77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419" name="PlaceHolder 3"/>
          <p:cNvSpPr>
            <a:spLocks noGrp="1"/>
          </p:cNvSpPr>
          <p:nvPr>
            <p:ph type="dt" idx="30"/>
          </p:nvPr>
        </p:nvSpPr>
        <p:spPr>
          <a:xfrm>
            <a:off x="7606080" y="5956200"/>
            <a:ext cx="2838240" cy="35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20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6" hidden="1"/>
          <p:cNvSpPr/>
          <p:nvPr/>
        </p:nvSpPr>
        <p:spPr>
          <a:xfrm>
            <a:off x="389520" y="347760"/>
            <a:ext cx="11406600" cy="11829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Rectangle 8" hidden="1"/>
          <p:cNvSpPr/>
          <p:nvPr/>
        </p:nvSpPr>
        <p:spPr>
          <a:xfrm>
            <a:off x="8145000" y="1592280"/>
            <a:ext cx="3651120" cy="65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Rectangle 9" hidden="1"/>
          <p:cNvSpPr/>
          <p:nvPr/>
        </p:nvSpPr>
        <p:spPr>
          <a:xfrm>
            <a:off x="389520" y="1592280"/>
            <a:ext cx="7681320" cy="6552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29080" cy="829080"/>
          </a:xfrm>
          <a:prstGeom prst="rect">
            <a:avLst/>
          </a:prstGeom>
          <a:ln w="0">
            <a:noFill/>
          </a:ln>
        </p:spPr>
      </p:pic>
      <p:sp>
        <p:nvSpPr>
          <p:cNvPr id="53" name="Rectangle 6"/>
          <p:cNvSpPr/>
          <p:nvPr/>
        </p:nvSpPr>
        <p:spPr>
          <a:xfrm>
            <a:off x="564480" y="599760"/>
            <a:ext cx="2900160" cy="5810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" name="图片 13" descr=""/>
          <p:cNvPicPr/>
          <p:nvPr/>
        </p:nvPicPr>
        <p:blipFill>
          <a:blip r:embed="rId3">
            <a:lum bright="100000"/>
          </a:blip>
          <a:stretch/>
        </p:blipFill>
        <p:spPr>
          <a:xfrm>
            <a:off x="714240" y="759240"/>
            <a:ext cx="829080" cy="829080"/>
          </a:xfrm>
          <a:prstGeom prst="rect">
            <a:avLst/>
          </a:prstGeom>
          <a:ln w="0">
            <a:noFill/>
          </a:ln>
        </p:spPr>
      </p:pic>
      <p:sp>
        <p:nvSpPr>
          <p:cNvPr id="55" name="Rectangle 9"/>
          <p:cNvSpPr/>
          <p:nvPr/>
        </p:nvSpPr>
        <p:spPr>
          <a:xfrm rot="5400000">
            <a:off x="2685240" y="5475240"/>
            <a:ext cx="1793520" cy="6552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Rectangle 8"/>
          <p:cNvSpPr/>
          <p:nvPr/>
        </p:nvSpPr>
        <p:spPr>
          <a:xfrm rot="5400000">
            <a:off x="1598760" y="2538360"/>
            <a:ext cx="3953520" cy="65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PlaceHolder 1"/>
          <p:cNvSpPr>
            <a:spLocks noGrp="1"/>
          </p:cNvSpPr>
          <p:nvPr>
            <p:ph type="ftr" idx="4"/>
          </p:nvPr>
        </p:nvSpPr>
        <p:spPr>
          <a:xfrm>
            <a:off x="581040" y="5951880"/>
            <a:ext cx="6910560" cy="35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ldNum" idx="5"/>
          </p:nvPr>
        </p:nvSpPr>
        <p:spPr>
          <a:xfrm>
            <a:off x="10558440" y="5956200"/>
            <a:ext cx="1046160" cy="35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D31AD8D-4F1D-4C71-8961-862CC2E65572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dt" idx="6"/>
          </p:nvPr>
        </p:nvSpPr>
        <p:spPr>
          <a:xfrm>
            <a:off x="7606080" y="5956200"/>
            <a:ext cx="2838240" cy="35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6"/>
          <p:cNvSpPr/>
          <p:nvPr/>
        </p:nvSpPr>
        <p:spPr>
          <a:xfrm>
            <a:off x="389520" y="347760"/>
            <a:ext cx="11406600" cy="11829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9" name="Rectangle 8"/>
          <p:cNvSpPr/>
          <p:nvPr/>
        </p:nvSpPr>
        <p:spPr>
          <a:xfrm>
            <a:off x="8145000" y="1592280"/>
            <a:ext cx="3651120" cy="65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" name="Rectangle 9"/>
          <p:cNvSpPr/>
          <p:nvPr/>
        </p:nvSpPr>
        <p:spPr>
          <a:xfrm>
            <a:off x="389520" y="1592280"/>
            <a:ext cx="7681320" cy="6552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01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29080" cy="829080"/>
          </a:xfrm>
          <a:prstGeom prst="rect">
            <a:avLst/>
          </a:prstGeom>
          <a:ln w="0">
            <a:noFill/>
          </a:ln>
        </p:spPr>
      </p:pic>
      <p:sp>
        <p:nvSpPr>
          <p:cNvPr id="102" name="PlaceHolder 1"/>
          <p:cNvSpPr>
            <a:spLocks noGrp="1"/>
          </p:cNvSpPr>
          <p:nvPr>
            <p:ph type="ftr" idx="7"/>
          </p:nvPr>
        </p:nvSpPr>
        <p:spPr>
          <a:xfrm>
            <a:off x="581040" y="5951880"/>
            <a:ext cx="6910560" cy="35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ldNum" idx="8"/>
          </p:nvPr>
        </p:nvSpPr>
        <p:spPr>
          <a:xfrm>
            <a:off x="10558440" y="5956200"/>
            <a:ext cx="1046160" cy="35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A7836E5-FFB8-49A4-B067-99913E6CA105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dt" idx="9"/>
          </p:nvPr>
        </p:nvSpPr>
        <p:spPr>
          <a:xfrm>
            <a:off x="7606080" y="5956200"/>
            <a:ext cx="2838240" cy="35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6"/>
          <p:cNvSpPr/>
          <p:nvPr/>
        </p:nvSpPr>
        <p:spPr>
          <a:xfrm>
            <a:off x="389520" y="347760"/>
            <a:ext cx="11406600" cy="11829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" name="Rectangle 8"/>
          <p:cNvSpPr/>
          <p:nvPr/>
        </p:nvSpPr>
        <p:spPr>
          <a:xfrm>
            <a:off x="8145000" y="1592280"/>
            <a:ext cx="3651120" cy="65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" name="Rectangle 9"/>
          <p:cNvSpPr/>
          <p:nvPr/>
        </p:nvSpPr>
        <p:spPr>
          <a:xfrm>
            <a:off x="389520" y="1592280"/>
            <a:ext cx="7681320" cy="6552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46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29080" cy="829080"/>
          </a:xfrm>
          <a:prstGeom prst="rect">
            <a:avLst/>
          </a:prstGeom>
          <a:ln w="0">
            <a:noFill/>
          </a:ln>
        </p:spPr>
      </p:pic>
      <p:sp>
        <p:nvSpPr>
          <p:cNvPr id="147" name="PlaceHolder 1"/>
          <p:cNvSpPr>
            <a:spLocks noGrp="1"/>
          </p:cNvSpPr>
          <p:nvPr>
            <p:ph type="ftr" idx="10"/>
          </p:nvPr>
        </p:nvSpPr>
        <p:spPr>
          <a:xfrm>
            <a:off x="581040" y="5951880"/>
            <a:ext cx="6910560" cy="35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ldNum" idx="11"/>
          </p:nvPr>
        </p:nvSpPr>
        <p:spPr>
          <a:xfrm>
            <a:off x="10558440" y="5956200"/>
            <a:ext cx="1046160" cy="35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BD66580-77EF-4C6B-BBA7-F301564A27F2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dt" idx="12"/>
          </p:nvPr>
        </p:nvSpPr>
        <p:spPr>
          <a:xfrm>
            <a:off x="7606080" y="5956200"/>
            <a:ext cx="2838240" cy="35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6"/>
          <p:cNvSpPr/>
          <p:nvPr/>
        </p:nvSpPr>
        <p:spPr>
          <a:xfrm>
            <a:off x="389520" y="347760"/>
            <a:ext cx="11409120" cy="11854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9" name="Rectangle 8"/>
          <p:cNvSpPr/>
          <p:nvPr/>
        </p:nvSpPr>
        <p:spPr>
          <a:xfrm>
            <a:off x="8145000" y="1592280"/>
            <a:ext cx="3653640" cy="68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" name="Rectangle 9"/>
          <p:cNvSpPr/>
          <p:nvPr/>
        </p:nvSpPr>
        <p:spPr>
          <a:xfrm>
            <a:off x="389520" y="1592280"/>
            <a:ext cx="7683840" cy="6804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1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1600" cy="831600"/>
          </a:xfrm>
          <a:prstGeom prst="rect">
            <a:avLst/>
          </a:prstGeom>
          <a:ln w="0">
            <a:noFill/>
          </a:ln>
        </p:spPr>
      </p:pic>
      <p:sp>
        <p:nvSpPr>
          <p:cNvPr id="192" name="PlaceHolder 1"/>
          <p:cNvSpPr>
            <a:spLocks noGrp="1"/>
          </p:cNvSpPr>
          <p:nvPr>
            <p:ph type="ftr" idx="13"/>
          </p:nvPr>
        </p:nvSpPr>
        <p:spPr>
          <a:xfrm>
            <a:off x="581040" y="5951880"/>
            <a:ext cx="691308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ldNum" idx="14"/>
          </p:nvPr>
        </p:nvSpPr>
        <p:spPr>
          <a:xfrm>
            <a:off x="10558440" y="5956200"/>
            <a:ext cx="104868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6A8157B-F300-45DE-AFBC-61DA10881DD9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dt" idx="15"/>
          </p:nvPr>
        </p:nvSpPr>
        <p:spPr>
          <a:xfrm>
            <a:off x="7606080" y="5956200"/>
            <a:ext cx="284076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Rectangle 6"/>
          <p:cNvSpPr/>
          <p:nvPr/>
        </p:nvSpPr>
        <p:spPr>
          <a:xfrm>
            <a:off x="389520" y="347760"/>
            <a:ext cx="11406600" cy="11829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4" name="Rectangle 8"/>
          <p:cNvSpPr/>
          <p:nvPr/>
        </p:nvSpPr>
        <p:spPr>
          <a:xfrm>
            <a:off x="8145000" y="1592280"/>
            <a:ext cx="3651120" cy="65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5" name="Rectangle 9"/>
          <p:cNvSpPr/>
          <p:nvPr/>
        </p:nvSpPr>
        <p:spPr>
          <a:xfrm>
            <a:off x="389520" y="1592280"/>
            <a:ext cx="7681320" cy="6552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36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29080" cy="829080"/>
          </a:xfrm>
          <a:prstGeom prst="rect">
            <a:avLst/>
          </a:prstGeom>
          <a:ln w="0">
            <a:noFill/>
          </a:ln>
        </p:spPr>
      </p:pic>
      <p:sp>
        <p:nvSpPr>
          <p:cNvPr id="237" name="PlaceHolder 1"/>
          <p:cNvSpPr>
            <a:spLocks noGrp="1"/>
          </p:cNvSpPr>
          <p:nvPr>
            <p:ph type="ftr" idx="16"/>
          </p:nvPr>
        </p:nvSpPr>
        <p:spPr>
          <a:xfrm>
            <a:off x="581040" y="5951880"/>
            <a:ext cx="6910560" cy="35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sldNum" idx="17"/>
          </p:nvPr>
        </p:nvSpPr>
        <p:spPr>
          <a:xfrm>
            <a:off x="10558440" y="5956200"/>
            <a:ext cx="1046160" cy="35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5979F30-6FE6-427C-9C82-8CD3C0CB4A22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dt" idx="18"/>
          </p:nvPr>
        </p:nvSpPr>
        <p:spPr>
          <a:xfrm>
            <a:off x="7606080" y="5956200"/>
            <a:ext cx="2838240" cy="35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Rectangle 6"/>
          <p:cNvSpPr/>
          <p:nvPr/>
        </p:nvSpPr>
        <p:spPr>
          <a:xfrm>
            <a:off x="389520" y="347760"/>
            <a:ext cx="11401920" cy="117828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79" name="Rectangle 8"/>
          <p:cNvSpPr/>
          <p:nvPr/>
        </p:nvSpPr>
        <p:spPr>
          <a:xfrm>
            <a:off x="8145000" y="1592280"/>
            <a:ext cx="3646440" cy="6084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80" name="Rectangle 9"/>
          <p:cNvSpPr/>
          <p:nvPr/>
        </p:nvSpPr>
        <p:spPr>
          <a:xfrm>
            <a:off x="389520" y="1592280"/>
            <a:ext cx="7676640" cy="60840"/>
          </a:xfrm>
          <a:prstGeom prst="rect">
            <a:avLst/>
          </a:prstGeom>
          <a:solidFill>
            <a:srgbClr val="969fa7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281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24400" cy="824400"/>
          </a:xfrm>
          <a:prstGeom prst="rect">
            <a:avLst/>
          </a:prstGeom>
          <a:ln w="0">
            <a:noFill/>
          </a:ln>
        </p:spPr>
      </p:pic>
      <p:sp>
        <p:nvSpPr>
          <p:cNvPr id="282" name="PlaceHolder 1"/>
          <p:cNvSpPr>
            <a:spLocks noGrp="1"/>
          </p:cNvSpPr>
          <p:nvPr>
            <p:ph type="ftr" idx="19"/>
          </p:nvPr>
        </p:nvSpPr>
        <p:spPr>
          <a:xfrm>
            <a:off x="581040" y="5951880"/>
            <a:ext cx="6905880" cy="353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sldNum" idx="20"/>
          </p:nvPr>
        </p:nvSpPr>
        <p:spPr>
          <a:xfrm>
            <a:off x="10558440" y="5956200"/>
            <a:ext cx="1041480" cy="353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CB0E486-9DD4-4571-9BBC-346132892CA1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dt" idx="21"/>
          </p:nvPr>
        </p:nvSpPr>
        <p:spPr>
          <a:xfrm>
            <a:off x="7606080" y="5956200"/>
            <a:ext cx="2833560" cy="353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Rectangle 6"/>
          <p:cNvSpPr/>
          <p:nvPr/>
        </p:nvSpPr>
        <p:spPr>
          <a:xfrm>
            <a:off x="389520" y="347760"/>
            <a:ext cx="11404080" cy="118044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24" name="Rectangle 8"/>
          <p:cNvSpPr/>
          <p:nvPr/>
        </p:nvSpPr>
        <p:spPr>
          <a:xfrm>
            <a:off x="8145000" y="1592280"/>
            <a:ext cx="3648600" cy="6300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25" name="Rectangle 9"/>
          <p:cNvSpPr/>
          <p:nvPr/>
        </p:nvSpPr>
        <p:spPr>
          <a:xfrm>
            <a:off x="389520" y="1592280"/>
            <a:ext cx="7678800" cy="63000"/>
          </a:xfrm>
          <a:prstGeom prst="rect">
            <a:avLst/>
          </a:prstGeom>
          <a:solidFill>
            <a:srgbClr val="969fa7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326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26560" cy="826560"/>
          </a:xfrm>
          <a:prstGeom prst="rect">
            <a:avLst/>
          </a:prstGeom>
          <a:ln w="0">
            <a:noFill/>
          </a:ln>
        </p:spPr>
      </p:pic>
      <p:sp>
        <p:nvSpPr>
          <p:cNvPr id="327" name="PlaceHolder 1"/>
          <p:cNvSpPr>
            <a:spLocks noGrp="1"/>
          </p:cNvSpPr>
          <p:nvPr>
            <p:ph type="ftr" idx="22"/>
          </p:nvPr>
        </p:nvSpPr>
        <p:spPr>
          <a:xfrm>
            <a:off x="581040" y="5951880"/>
            <a:ext cx="6908040" cy="356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sldNum" idx="23"/>
          </p:nvPr>
        </p:nvSpPr>
        <p:spPr>
          <a:xfrm>
            <a:off x="10558440" y="5956200"/>
            <a:ext cx="1043640" cy="356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462DD44-FAE4-4140-91C2-86FA6E8CFB02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 type="dt" idx="24"/>
          </p:nvPr>
        </p:nvSpPr>
        <p:spPr>
          <a:xfrm>
            <a:off x="7606080" y="5956200"/>
            <a:ext cx="2835720" cy="356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30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3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Rectangle 6"/>
          <p:cNvSpPr/>
          <p:nvPr/>
        </p:nvSpPr>
        <p:spPr>
          <a:xfrm>
            <a:off x="389520" y="347760"/>
            <a:ext cx="11406600" cy="11829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9" name="Rectangle 8"/>
          <p:cNvSpPr/>
          <p:nvPr/>
        </p:nvSpPr>
        <p:spPr>
          <a:xfrm>
            <a:off x="8145000" y="1592280"/>
            <a:ext cx="3651120" cy="65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" name="Rectangle 9"/>
          <p:cNvSpPr/>
          <p:nvPr/>
        </p:nvSpPr>
        <p:spPr>
          <a:xfrm>
            <a:off x="389520" y="1592280"/>
            <a:ext cx="7681320" cy="6552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1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29080" cy="829080"/>
          </a:xfrm>
          <a:prstGeom prst="rect">
            <a:avLst/>
          </a:prstGeom>
          <a:ln w="0">
            <a:noFill/>
          </a:ln>
        </p:spPr>
      </p:pic>
      <p:sp>
        <p:nvSpPr>
          <p:cNvPr id="372" name="PlaceHolder 1"/>
          <p:cNvSpPr>
            <a:spLocks noGrp="1"/>
          </p:cNvSpPr>
          <p:nvPr>
            <p:ph type="ftr" idx="25"/>
          </p:nvPr>
        </p:nvSpPr>
        <p:spPr>
          <a:xfrm>
            <a:off x="581040" y="5951880"/>
            <a:ext cx="6910560" cy="35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 type="sldNum" idx="26"/>
          </p:nvPr>
        </p:nvSpPr>
        <p:spPr>
          <a:xfrm>
            <a:off x="10558440" y="5956200"/>
            <a:ext cx="1046160" cy="35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9EBD6E4-7140-405C-8F70-6DEDC4217F9B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 type="dt" idx="27"/>
          </p:nvPr>
        </p:nvSpPr>
        <p:spPr>
          <a:xfrm>
            <a:off x="7606080" y="5956200"/>
            <a:ext cx="2838240" cy="35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7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7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video" Target="file:///home/anuarsantoyo/Downloads/391471352.mp4" TargetMode="External"/><Relationship Id="rId2" Type="http://schemas.microsoft.com/office/2007/relationships/media" Target="file:///home/anuarsantoyo/Downloads/391471352.mp4" TargetMode="External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6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video" Target="file:///home/anuarsantoyo/Downloads/263688783.mp4" TargetMode="External"/><Relationship Id="rId2" Type="http://schemas.microsoft.com/office/2007/relationships/media" Target="file:///home/anuarsantoyo/Downloads/263688783.mp4" TargetMode="External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slideLayout" Target="../slideLayouts/slideLayout7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video" Target="file:///home/anuarsantoyo/Downloads/374400086.mp4" TargetMode="External"/><Relationship Id="rId2" Type="http://schemas.microsoft.com/office/2007/relationships/media" Target="file:///home/anuarsantoyo/Downloads/374400086.mp4" TargetMode="Externa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slideLayout" Target="../slideLayouts/slideLayout7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video" Target="file:///home/anuarsantoyo/Downloads/1868217099.mp4" TargetMode="External"/><Relationship Id="rId2" Type="http://schemas.microsoft.com/office/2007/relationships/media" Target="file:///home/anuarsantoyo/Downloads/1868217099.mp4" TargetMode="External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7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video" Target="file:///home/anuarsantoyo/Downloads/955109137.mp4" TargetMode="External"/><Relationship Id="rId2" Type="http://schemas.microsoft.com/office/2007/relationships/media" Target="file:///home/anuarsantoyo/Downloads/955109137.mp4" TargetMode="External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7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video" Target="file:///home/anuarsantoyo/Downloads/1766663592.mp4" TargetMode="External"/><Relationship Id="rId2" Type="http://schemas.microsoft.com/office/2007/relationships/media" Target="file:///home/anuarsantoyo/Downloads/1766663592.mp4" TargetMode="External"/><Relationship Id="rId3" Type="http://schemas.openxmlformats.org/officeDocument/2006/relationships/image" Target="../media/image43.png"/><Relationship Id="rId4" Type="http://schemas.openxmlformats.org/officeDocument/2006/relationships/slideLayout" Target="../slideLayouts/slideLayout8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video" Target="file:///home/anuarsantoyo/Downloads/1229730643 (online-video-cutter.com)(1).mp4" TargetMode="External"/><Relationship Id="rId2" Type="http://schemas.microsoft.com/office/2007/relationships/media" Target="file:///home/anuarsantoyo/Downloads/1229730643 (online-video-cutter.com)(1).mp4" TargetMode="External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8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slideLayout" Target="../slideLayouts/slideLayout9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video" Target="file:///home/anuarsantoyo/Downloads/879797216.mp4" TargetMode="External"/><Relationship Id="rId2" Type="http://schemas.microsoft.com/office/2007/relationships/media" Target="file:///home/anuarsantoyo/Downloads/879797216.mp4" TargetMode="External"/><Relationship Id="rId3" Type="http://schemas.openxmlformats.org/officeDocument/2006/relationships/image" Target="../media/image49.png"/><Relationship Id="rId4" Type="http://schemas.openxmlformats.org/officeDocument/2006/relationships/slideLayout" Target="../slideLayouts/slideLayout10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slideLayout" Target="../slideLayouts/slideLayout10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1.jpe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slideLayout" Target="../slideLayouts/slideLayout109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slideLayout" Target="../slideLayouts/slideLayout10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09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9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9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jpeg"/><Relationship Id="rId4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9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97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slideLayout" Target="../slideLayouts/slideLayout9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9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video" Target="file:///home/anuarsantoyo/Downloads/786272985.mp4" TargetMode="External"/><Relationship Id="rId2" Type="http://schemas.microsoft.com/office/2007/relationships/media" Target="file:///home/anuarsantoyo/Downloads/786272985.mp4" TargetMode="External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599400" y="1921680"/>
            <a:ext cx="10987200" cy="195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Gill Sans MT"/>
                <a:ea typeface="Noto Sans CJK SC"/>
              </a:rPr>
              <a:t>Batbot Control Parameters Optimization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Gill Sans MT"/>
                <a:ea typeface="Noto Sans CJK SC"/>
              </a:rPr>
              <a:t>Through Evolutionary Algorithm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59" name=""/>
          <p:cNvSpPr/>
          <p:nvPr/>
        </p:nvSpPr>
        <p:spPr>
          <a:xfrm>
            <a:off x="3356640" y="4572000"/>
            <a:ext cx="5557320" cy="141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 cap="all">
                <a:solidFill>
                  <a:srgbClr val="5c2f7d"/>
                </a:solidFill>
                <a:latin typeface="Gill Sans MT"/>
                <a:ea typeface="DejaVu Sans"/>
              </a:rPr>
              <a:t>MASTER THESIS ORAL DEFENSE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 cap="all">
                <a:solidFill>
                  <a:srgbClr val="5c2f7d"/>
                </a:solidFill>
                <a:latin typeface="Gill Sans MT"/>
                <a:ea typeface="DejaVu Sans"/>
              </a:rPr>
              <a:t>Anuar Santoyo alum </a:t>
            </a:r>
            <a:r>
              <a:rPr b="0" lang="zh-CN" sz="2000" spc="-1" strike="noStrike" cap="all">
                <a:solidFill>
                  <a:srgbClr val="5c2f7d"/>
                </a:solidFill>
                <a:latin typeface="Gill Sans MT"/>
                <a:ea typeface="DejaVu Sans"/>
              </a:rPr>
              <a:t>安武 </a:t>
            </a:r>
            <a:r>
              <a:rPr b="0" lang="en-US" sz="2000" spc="-1" strike="noStrike" cap="all">
                <a:solidFill>
                  <a:srgbClr val="5c2f7d"/>
                </a:solidFill>
                <a:latin typeface="Gill Sans MT"/>
                <a:ea typeface="DejaVu Sans"/>
              </a:rPr>
              <a:t>2022280136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 cap="all">
                <a:solidFill>
                  <a:srgbClr val="5c2f7d"/>
                </a:solidFill>
                <a:latin typeface="Gill Sans MT"/>
                <a:ea typeface="DejaVu Sans"/>
              </a:rPr>
              <a:t>Supervisor: Prof. ZHANG YUN</a:t>
            </a:r>
            <a:r>
              <a:rPr b="0" lang="zh-CN" sz="2000" spc="-1" strike="noStrike" cap="all">
                <a:solidFill>
                  <a:srgbClr val="5c2f7d"/>
                </a:solidFill>
                <a:latin typeface="Gill Sans MT"/>
                <a:ea typeface="DejaVu Sans"/>
              </a:rPr>
              <a:t>张云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 cap="all">
                <a:solidFill>
                  <a:srgbClr val="5c2f7d"/>
                </a:solidFill>
                <a:latin typeface="Gill Sans MT"/>
                <a:ea typeface="DejaVu Sans"/>
              </a:rPr>
              <a:t>2024/05/28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21"/>
          <p:cNvSpPr/>
          <p:nvPr/>
        </p:nvSpPr>
        <p:spPr>
          <a:xfrm>
            <a:off x="581040" y="435240"/>
            <a:ext cx="1010808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  <a:ea typeface="DejaVu Sans"/>
              </a:rPr>
              <a:t>Experiments and design optimization – Frequency vs force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33" name="PlaceHolder 28"/>
          <p:cNvSpPr/>
          <p:nvPr/>
        </p:nvSpPr>
        <p:spPr>
          <a:xfrm>
            <a:off x="457200" y="1617480"/>
            <a:ext cx="11882880" cy="443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Initial experiment WITHOUT controlling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534" name="PlaceHolder 29"/>
          <p:cNvSpPr/>
          <p:nvPr/>
        </p:nvSpPr>
        <p:spPr>
          <a:xfrm>
            <a:off x="457200" y="2414160"/>
            <a:ext cx="4339440" cy="443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Why are 3N enough to make Batbot fly?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→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wing foil does not generate lift in hovering.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Need to upgrade Batbot to achieve higher forces for hovering.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535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799160" y="2743200"/>
            <a:ext cx="6906240" cy="3883680"/>
          </a:xfrm>
          <a:prstGeom prst="rect">
            <a:avLst/>
          </a:prstGeom>
          <a:ln w="0">
            <a:noFill/>
          </a:ln>
        </p:spPr>
      </p:pic>
      <p:sp>
        <p:nvSpPr>
          <p:cNvPr id="536" name=""/>
          <p:cNvSpPr/>
          <p:nvPr/>
        </p:nvSpPr>
        <p:spPr>
          <a:xfrm>
            <a:off x="0" y="6511680"/>
            <a:ext cx="91224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Page 7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5" dur="indefinite" restart="never" nodeType="tmRoot">
          <p:childTnLst>
            <p:seq>
              <p:cTn id="136" dur="indefinite" nodeType="mainSeq">
                <p:childTnLst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8"/>
          <p:cNvSpPr/>
          <p:nvPr/>
        </p:nvSpPr>
        <p:spPr>
          <a:xfrm>
            <a:off x="581400" y="435240"/>
            <a:ext cx="1010808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  <a:ea typeface="DejaVu Sans"/>
              </a:rPr>
              <a:t>Experiments and design optimization - Batbot upgrade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538" name="" descr=""/>
          <p:cNvPicPr/>
          <p:nvPr/>
        </p:nvPicPr>
        <p:blipFill>
          <a:blip r:embed="rId1"/>
          <a:stretch/>
        </p:blipFill>
        <p:spPr>
          <a:xfrm>
            <a:off x="7230960" y="2077200"/>
            <a:ext cx="3054600" cy="4550760"/>
          </a:xfrm>
          <a:prstGeom prst="rect">
            <a:avLst/>
          </a:prstGeom>
          <a:ln w="0">
            <a:noFill/>
          </a:ln>
        </p:spPr>
      </p:pic>
      <p:pic>
        <p:nvPicPr>
          <p:cNvPr id="539" name="" descr=""/>
          <p:cNvPicPr/>
          <p:nvPr/>
        </p:nvPicPr>
        <p:blipFill>
          <a:blip r:embed="rId2"/>
          <a:stretch/>
        </p:blipFill>
        <p:spPr>
          <a:xfrm>
            <a:off x="1828800" y="2052720"/>
            <a:ext cx="3236760" cy="4345920"/>
          </a:xfrm>
          <a:prstGeom prst="rect">
            <a:avLst/>
          </a:prstGeom>
          <a:ln w="0">
            <a:noFill/>
          </a:ln>
        </p:spPr>
      </p:pic>
      <p:sp>
        <p:nvSpPr>
          <p:cNvPr id="540" name=""/>
          <p:cNvSpPr/>
          <p:nvPr/>
        </p:nvSpPr>
        <p:spPr>
          <a:xfrm>
            <a:off x="5402160" y="2743200"/>
            <a:ext cx="1371600" cy="360"/>
          </a:xfrm>
          <a:prstGeom prst="line">
            <a:avLst/>
          </a:prstGeom>
          <a:ln w="76320">
            <a:solidFill>
              <a:srgbClr val="55308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1" name=""/>
          <p:cNvSpPr/>
          <p:nvPr/>
        </p:nvSpPr>
        <p:spPr>
          <a:xfrm>
            <a:off x="5402160" y="2342160"/>
            <a:ext cx="1368720" cy="85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55308d"/>
                </a:solidFill>
                <a:latin typeface="Arial"/>
                <a:ea typeface="DejaVu Sans"/>
              </a:rPr>
              <a:t>UPGRADE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42" name=""/>
          <p:cNvSpPr/>
          <p:nvPr/>
        </p:nvSpPr>
        <p:spPr>
          <a:xfrm>
            <a:off x="5173560" y="3200400"/>
            <a:ext cx="1825920" cy="264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 main gears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50 Amp Electronic Speed Controller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100 W DC Motor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Higher Flapping Amplitude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43" name=""/>
          <p:cNvSpPr/>
          <p:nvPr/>
        </p:nvSpPr>
        <p:spPr>
          <a:xfrm>
            <a:off x="0" y="6511680"/>
            <a:ext cx="91224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Page 8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PlaceHolder 19"/>
          <p:cNvSpPr/>
          <p:nvPr/>
        </p:nvSpPr>
        <p:spPr>
          <a:xfrm>
            <a:off x="581040" y="435240"/>
            <a:ext cx="1010808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  <a:ea typeface="DejaVu Sans"/>
              </a:rPr>
              <a:t>Experiments and design optimization -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  <a:ea typeface="DejaVu Sans"/>
              </a:rPr>
              <a:t>Dynamic Test-bench test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45" name="PlaceHolder 20"/>
          <p:cNvSpPr/>
          <p:nvPr/>
        </p:nvSpPr>
        <p:spPr>
          <a:xfrm>
            <a:off x="228600" y="2070000"/>
            <a:ext cx="5025240" cy="443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Safe multiple hovering tests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Realistic circumstances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If hovering, Batbot drawn to center, otherwise a force is measured.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With Hookes Law position known from force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F = k*x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546" name=""/>
          <p:cNvSpPr/>
          <p:nvPr/>
        </p:nvSpPr>
        <p:spPr>
          <a:xfrm>
            <a:off x="10287000" y="3971520"/>
            <a:ext cx="1223640" cy="36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Force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47" name=""/>
          <p:cNvSpPr/>
          <p:nvPr/>
        </p:nvSpPr>
        <p:spPr>
          <a:xfrm>
            <a:off x="10287000" y="6400800"/>
            <a:ext cx="135612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Position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48" name="" descr=""/>
          <p:cNvPicPr/>
          <p:nvPr/>
        </p:nvPicPr>
        <p:blipFill>
          <a:blip r:embed="rId1"/>
          <a:stretch/>
        </p:blipFill>
        <p:spPr>
          <a:xfrm>
            <a:off x="5715000" y="1829880"/>
            <a:ext cx="2631240" cy="4569480"/>
          </a:xfrm>
          <a:prstGeom prst="rect">
            <a:avLst/>
          </a:prstGeom>
          <a:ln w="0">
            <a:noFill/>
          </a:ln>
        </p:spPr>
      </p:pic>
      <p:sp>
        <p:nvSpPr>
          <p:cNvPr id="549" name=""/>
          <p:cNvSpPr/>
          <p:nvPr/>
        </p:nvSpPr>
        <p:spPr>
          <a:xfrm>
            <a:off x="0" y="6511680"/>
            <a:ext cx="91224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Page 9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50" name="" descr=""/>
          <p:cNvPicPr/>
          <p:nvPr/>
        </p:nvPicPr>
        <p:blipFill>
          <a:blip r:embed="rId2"/>
          <a:stretch/>
        </p:blipFill>
        <p:spPr>
          <a:xfrm>
            <a:off x="8686800" y="4343400"/>
            <a:ext cx="3198960" cy="2055960"/>
          </a:xfrm>
          <a:prstGeom prst="rect">
            <a:avLst/>
          </a:prstGeom>
          <a:ln w="0">
            <a:noFill/>
          </a:ln>
        </p:spPr>
      </p:pic>
      <p:pic>
        <p:nvPicPr>
          <p:cNvPr id="551" name="" descr=""/>
          <p:cNvPicPr/>
          <p:nvPr/>
        </p:nvPicPr>
        <p:blipFill>
          <a:blip r:embed="rId3"/>
          <a:stretch/>
        </p:blipFill>
        <p:spPr>
          <a:xfrm>
            <a:off x="8686800" y="1828800"/>
            <a:ext cx="3296880" cy="2223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9" dur="indefinite" restart="never" nodeType="tmRoot">
          <p:childTnLst>
            <p:seq>
              <p:cTn id="150" dur="indefinite" nodeType="mainSeq">
                <p:childTnLst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08080" cy="1004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  <a:ea typeface="DejaVu Sans"/>
              </a:rPr>
              <a:t>Experiments and design optimization</a:t>
            </a:r>
            <a:br>
              <a:rPr sz="2800"/>
            </a:br>
            <a:r>
              <a:rPr b="0" lang="en-US" sz="2800" spc="-1" strike="noStrike" cap="all">
                <a:solidFill>
                  <a:srgbClr val="ffffff"/>
                </a:solidFill>
                <a:latin typeface="Gill Sans MT"/>
                <a:ea typeface="DejaVu Sans"/>
              </a:rPr>
              <a:t>Dynamic test-bench results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53" name="PlaceHolder 22"/>
          <p:cNvSpPr/>
          <p:nvPr/>
        </p:nvSpPr>
        <p:spPr>
          <a:xfrm>
            <a:off x="457200" y="1828800"/>
            <a:ext cx="11301840" cy="91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Experiments Result: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Upgraded version of Batbot is capable of generating enough lift to hover.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554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28600" y="2740680"/>
            <a:ext cx="2740680" cy="3949560"/>
          </a:xfrm>
          <a:prstGeom prst="rect">
            <a:avLst/>
          </a:prstGeom>
          <a:ln w="0">
            <a:noFill/>
          </a:ln>
        </p:spPr>
      </p:pic>
      <p:sp>
        <p:nvSpPr>
          <p:cNvPr id="555" name=""/>
          <p:cNvSpPr/>
          <p:nvPr/>
        </p:nvSpPr>
        <p:spPr>
          <a:xfrm>
            <a:off x="0" y="6511680"/>
            <a:ext cx="159804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Page 10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56" name="" descr=""/>
          <p:cNvPicPr/>
          <p:nvPr/>
        </p:nvPicPr>
        <p:blipFill>
          <a:blip r:embed="rId4"/>
          <a:stretch/>
        </p:blipFill>
        <p:spPr>
          <a:xfrm>
            <a:off x="3200400" y="2971800"/>
            <a:ext cx="8913960" cy="3427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PlaceHolder 23"/>
          <p:cNvSpPr/>
          <p:nvPr/>
        </p:nvSpPr>
        <p:spPr>
          <a:xfrm>
            <a:off x="581400" y="434880"/>
            <a:ext cx="1010808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  <a:ea typeface="DejaVu Sans"/>
              </a:rPr>
              <a:t>Experiments and design optimization - Outdoors experiments Tied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58" name=""/>
          <p:cNvSpPr/>
          <p:nvPr/>
        </p:nvSpPr>
        <p:spPr>
          <a:xfrm>
            <a:off x="424440" y="1942560"/>
            <a:ext cx="11763720" cy="79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Experiment Result: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Batbot lifts and is relatively stable..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559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36720" y="2477880"/>
            <a:ext cx="6488280" cy="4467600"/>
          </a:xfrm>
          <a:prstGeom prst="rect">
            <a:avLst/>
          </a:prstGeom>
          <a:ln w="0">
            <a:noFill/>
          </a:ln>
        </p:spPr>
      </p:pic>
      <p:pic>
        <p:nvPicPr>
          <p:cNvPr id="560" name="" descr=""/>
          <p:cNvPicPr/>
          <p:nvPr/>
        </p:nvPicPr>
        <p:blipFill>
          <a:blip r:embed="rId4"/>
          <a:stretch/>
        </p:blipFill>
        <p:spPr>
          <a:xfrm>
            <a:off x="6400800" y="2514600"/>
            <a:ext cx="5787360" cy="4392360"/>
          </a:xfrm>
          <a:prstGeom prst="rect">
            <a:avLst/>
          </a:prstGeom>
          <a:ln w="0">
            <a:noFill/>
          </a:ln>
        </p:spPr>
      </p:pic>
      <p:sp>
        <p:nvSpPr>
          <p:cNvPr id="561" name=""/>
          <p:cNvSpPr/>
          <p:nvPr/>
        </p:nvSpPr>
        <p:spPr>
          <a:xfrm>
            <a:off x="0" y="6511680"/>
            <a:ext cx="114192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Page 11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PlaceHolder 24"/>
          <p:cNvSpPr/>
          <p:nvPr/>
        </p:nvSpPr>
        <p:spPr>
          <a:xfrm>
            <a:off x="581400" y="434880"/>
            <a:ext cx="1010808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  <a:ea typeface="DejaVu Sans"/>
              </a:rPr>
              <a:t>Experiments and design optimization - Outdoors experiments Rotation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63" name=""/>
          <p:cNvSpPr/>
          <p:nvPr/>
        </p:nvSpPr>
        <p:spPr>
          <a:xfrm>
            <a:off x="457200" y="1942560"/>
            <a:ext cx="11763720" cy="79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Experiment Result: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It is possible to control to a certain degree the rotation of the Batbot mid-flight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564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286000" y="2858040"/>
            <a:ext cx="7209000" cy="4053240"/>
          </a:xfrm>
          <a:prstGeom prst="rect">
            <a:avLst/>
          </a:prstGeom>
          <a:ln w="0">
            <a:noFill/>
          </a:ln>
        </p:spPr>
      </p:pic>
      <p:sp>
        <p:nvSpPr>
          <p:cNvPr id="565" name=""/>
          <p:cNvSpPr/>
          <p:nvPr/>
        </p:nvSpPr>
        <p:spPr>
          <a:xfrm>
            <a:off x="0" y="6511680"/>
            <a:ext cx="136944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Page 12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PlaceHolder 25"/>
          <p:cNvSpPr/>
          <p:nvPr/>
        </p:nvSpPr>
        <p:spPr>
          <a:xfrm>
            <a:off x="581400" y="434880"/>
            <a:ext cx="1010808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  <a:ea typeface="DejaVu Sans"/>
              </a:rPr>
              <a:t>Experiments and design optimization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  <a:ea typeface="DejaVu Sans"/>
              </a:rPr>
              <a:t>Outdoors experiments free flight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67" name=""/>
          <p:cNvSpPr/>
          <p:nvPr/>
        </p:nvSpPr>
        <p:spPr>
          <a:xfrm>
            <a:off x="457200" y="1942560"/>
            <a:ext cx="11763720" cy="79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Experiment Result: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Initial free hand controlled hovering experiments as a starting point to be refined using the optimization algorithm.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568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692800" y="2858040"/>
            <a:ext cx="6904440" cy="3882240"/>
          </a:xfrm>
          <a:prstGeom prst="rect">
            <a:avLst/>
          </a:prstGeom>
          <a:ln w="0">
            <a:noFill/>
          </a:ln>
        </p:spPr>
      </p:pic>
      <p:sp>
        <p:nvSpPr>
          <p:cNvPr id="569" name=""/>
          <p:cNvSpPr/>
          <p:nvPr/>
        </p:nvSpPr>
        <p:spPr>
          <a:xfrm>
            <a:off x="0" y="6511680"/>
            <a:ext cx="114084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Page 13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0240" cy="1006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  <a:ea typeface="DejaVu Sans"/>
              </a:rPr>
              <a:t>Experiments and design optimization - PID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71" name="PlaceHolder 31"/>
          <p:cNvSpPr/>
          <p:nvPr/>
        </p:nvSpPr>
        <p:spPr>
          <a:xfrm>
            <a:off x="583920" y="1270080"/>
            <a:ext cx="11986200" cy="444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Developed working feedback control using PID and MPU Sensor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572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286000" y="2286000"/>
            <a:ext cx="7312680" cy="4142880"/>
          </a:xfrm>
          <a:prstGeom prst="rect">
            <a:avLst/>
          </a:prstGeom>
          <a:ln w="0">
            <a:noFill/>
          </a:ln>
        </p:spPr>
      </p:pic>
      <p:sp>
        <p:nvSpPr>
          <p:cNvPr id="573" name=""/>
          <p:cNvSpPr/>
          <p:nvPr/>
        </p:nvSpPr>
        <p:spPr>
          <a:xfrm>
            <a:off x="0" y="6511680"/>
            <a:ext cx="137052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Page 14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0240" cy="1006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  <a:ea typeface="DejaVu Sans"/>
              </a:rPr>
              <a:t>Experiments and design optimization - pid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75" name="PlaceHolder 27"/>
          <p:cNvSpPr/>
          <p:nvPr/>
        </p:nvSpPr>
        <p:spPr>
          <a:xfrm>
            <a:off x="204840" y="1729080"/>
            <a:ext cx="4672080" cy="444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Flight Test Using PID was successful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Batbot mechanical and electronical design phase concluded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Next step: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Use of EA to obtain controlling strategy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576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878000" y="2057400"/>
            <a:ext cx="7008120" cy="3941280"/>
          </a:xfrm>
          <a:prstGeom prst="rect">
            <a:avLst/>
          </a:prstGeom>
          <a:ln w="0">
            <a:noFill/>
          </a:ln>
        </p:spPr>
      </p:pic>
      <p:sp>
        <p:nvSpPr>
          <p:cNvPr id="577" name=""/>
          <p:cNvSpPr/>
          <p:nvPr/>
        </p:nvSpPr>
        <p:spPr>
          <a:xfrm>
            <a:off x="0" y="6511680"/>
            <a:ext cx="137052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Page 15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laceHolder 33"/>
          <p:cNvSpPr/>
          <p:nvPr/>
        </p:nvSpPr>
        <p:spPr>
          <a:xfrm>
            <a:off x="581040" y="435600"/>
            <a:ext cx="10112760" cy="100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  <a:ea typeface="DejaVu Sans"/>
              </a:rPr>
              <a:t>Biomimicking – real bat data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79" name="PlaceHolder 39"/>
          <p:cNvSpPr/>
          <p:nvPr/>
        </p:nvSpPr>
        <p:spPr>
          <a:xfrm>
            <a:off x="228600" y="1828800"/>
            <a:ext cx="8228520" cy="525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Thanks to Dr. Singh’s dissertation “Kinematic Analysis of a Bat Flight Based on Membrane Wing Motion Reconstruction” we obtained valuable data on the real bat flight data.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80" name=""/>
          <p:cNvSpPr/>
          <p:nvPr/>
        </p:nvSpPr>
        <p:spPr>
          <a:xfrm>
            <a:off x="0" y="6511680"/>
            <a:ext cx="137052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Page 16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81" name="" descr=""/>
          <p:cNvPicPr/>
          <p:nvPr/>
        </p:nvPicPr>
        <p:blipFill>
          <a:blip r:embed="rId1"/>
          <a:stretch/>
        </p:blipFill>
        <p:spPr>
          <a:xfrm>
            <a:off x="228600" y="3657600"/>
            <a:ext cx="3885120" cy="2941920"/>
          </a:xfrm>
          <a:prstGeom prst="rect">
            <a:avLst/>
          </a:prstGeom>
          <a:ln w="0">
            <a:noFill/>
          </a:ln>
        </p:spPr>
      </p:pic>
      <p:pic>
        <p:nvPicPr>
          <p:cNvPr id="582" name="" descr=""/>
          <p:cNvPicPr/>
          <p:nvPr/>
        </p:nvPicPr>
        <p:blipFill>
          <a:blip r:embed="rId2"/>
          <a:stretch/>
        </p:blipFill>
        <p:spPr>
          <a:xfrm>
            <a:off x="4343400" y="3591360"/>
            <a:ext cx="3885120" cy="3036960"/>
          </a:xfrm>
          <a:prstGeom prst="rect">
            <a:avLst/>
          </a:prstGeom>
          <a:ln w="0">
            <a:noFill/>
          </a:ln>
        </p:spPr>
      </p:pic>
      <p:pic>
        <p:nvPicPr>
          <p:cNvPr id="583" name="" descr=""/>
          <p:cNvPicPr/>
          <p:nvPr/>
        </p:nvPicPr>
        <p:blipFill>
          <a:blip r:embed="rId3"/>
          <a:stretch/>
        </p:blipFill>
        <p:spPr>
          <a:xfrm>
            <a:off x="8686800" y="1828800"/>
            <a:ext cx="2994120" cy="2510280"/>
          </a:xfrm>
          <a:prstGeom prst="rect">
            <a:avLst/>
          </a:prstGeom>
          <a:ln w="0">
            <a:noFill/>
          </a:ln>
        </p:spPr>
      </p:pic>
      <p:pic>
        <p:nvPicPr>
          <p:cNvPr id="584" name="" descr=""/>
          <p:cNvPicPr/>
          <p:nvPr/>
        </p:nvPicPr>
        <p:blipFill>
          <a:blip r:embed="rId4"/>
          <a:stretch/>
        </p:blipFill>
        <p:spPr>
          <a:xfrm>
            <a:off x="8686800" y="4538160"/>
            <a:ext cx="2970720" cy="2229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733680" y="1964160"/>
            <a:ext cx="2561760" cy="2923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Gill Sans MT"/>
              </a:rPr>
              <a:t>TABLE OF CONTENT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/>
          </p:nvPr>
        </p:nvSpPr>
        <p:spPr>
          <a:xfrm>
            <a:off x="5544360" y="1137240"/>
            <a:ext cx="6059880" cy="457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marL="306000" indent="-30600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3200" spc="-1" strike="noStrike">
                <a:solidFill>
                  <a:srgbClr val="3d3d3d"/>
                </a:solidFill>
                <a:latin typeface="Gill Sans MT"/>
              </a:rPr>
              <a:t>Batbot</a:t>
            </a:r>
            <a:endParaRPr b="0" lang="en-US" sz="32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3200" spc="-1" strike="noStrike">
                <a:solidFill>
                  <a:srgbClr val="3d3d3d"/>
                </a:solidFill>
                <a:latin typeface="Gill Sans MT"/>
              </a:rPr>
              <a:t>Evolutionary Algorithm</a:t>
            </a:r>
            <a:endParaRPr b="0" lang="en-US" sz="32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3200" spc="-1" strike="noStrike">
                <a:solidFill>
                  <a:srgbClr val="3d3d3d"/>
                </a:solidFill>
                <a:latin typeface="Gill Sans MT"/>
              </a:rPr>
              <a:t>Experiments and Design </a:t>
            </a:r>
            <a:r>
              <a:rPr b="0" lang="en-US" sz="3200" spc="-1" strike="noStrike">
                <a:solidFill>
                  <a:srgbClr val="3d3d3d"/>
                </a:solidFill>
                <a:latin typeface="Gill Sans MT"/>
              </a:rPr>
              <a:t>Optimization</a:t>
            </a:r>
            <a:endParaRPr b="0" lang="en-US" sz="32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3200" spc="-1" strike="noStrike">
                <a:solidFill>
                  <a:srgbClr val="3d3d3d"/>
                </a:solidFill>
                <a:latin typeface="Gill Sans MT"/>
              </a:rPr>
              <a:t>Bio-mimick Optimization 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318560" y="2057400"/>
            <a:ext cx="7564680" cy="4110840"/>
          </a:xfrm>
          <a:prstGeom prst="rect">
            <a:avLst/>
          </a:prstGeom>
          <a:ln w="0">
            <a:noFill/>
          </a:ln>
        </p:spPr>
      </p:pic>
      <p:sp>
        <p:nvSpPr>
          <p:cNvPr id="586" name="PlaceHolder 9"/>
          <p:cNvSpPr/>
          <p:nvPr/>
        </p:nvSpPr>
        <p:spPr>
          <a:xfrm>
            <a:off x="581040" y="435600"/>
            <a:ext cx="10112760" cy="100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  <a:ea typeface="DejaVu Sans"/>
              </a:rPr>
              <a:t>Biomimicking - optimization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87" name="PlaceHolder 11"/>
          <p:cNvSpPr/>
          <p:nvPr/>
        </p:nvSpPr>
        <p:spPr>
          <a:xfrm>
            <a:off x="457200" y="1828800"/>
            <a:ext cx="3857400" cy="479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Find optimal: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Font typeface="Wingdings 2" charset="2"/>
              <a:buAutoNum type="arabicParenR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X amplitude (horizontal)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Font typeface="Wingdings 2" charset="2"/>
              <a:buAutoNum type="arabicParenR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Y amplitude (vertical)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Font typeface="Wingdings 2" charset="2"/>
              <a:buAutoNum type="arabicParenR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Y neutral angle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Font typeface="Wingdings 2" charset="2"/>
              <a:buAutoNum type="arabicParenR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Phase shift between wing and tail flapping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88" name=""/>
          <p:cNvSpPr/>
          <p:nvPr/>
        </p:nvSpPr>
        <p:spPr>
          <a:xfrm>
            <a:off x="0" y="6511680"/>
            <a:ext cx="114192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Page 17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PlaceHolder 32"/>
          <p:cNvSpPr/>
          <p:nvPr/>
        </p:nvSpPr>
        <p:spPr>
          <a:xfrm>
            <a:off x="581040" y="435600"/>
            <a:ext cx="10112760" cy="100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  <a:ea typeface="DejaVu Sans"/>
              </a:rPr>
              <a:t>Biomimicking - result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590" name="" descr=""/>
          <p:cNvPicPr/>
          <p:nvPr/>
        </p:nvPicPr>
        <p:blipFill>
          <a:blip r:embed="rId1"/>
          <a:stretch/>
        </p:blipFill>
        <p:spPr>
          <a:xfrm>
            <a:off x="6264000" y="2012040"/>
            <a:ext cx="5393160" cy="4387320"/>
          </a:xfrm>
          <a:prstGeom prst="rect">
            <a:avLst/>
          </a:prstGeom>
          <a:ln w="0">
            <a:noFill/>
          </a:ln>
        </p:spPr>
      </p:pic>
      <p:sp>
        <p:nvSpPr>
          <p:cNvPr id="591" name="PlaceHolder 14"/>
          <p:cNvSpPr/>
          <p:nvPr/>
        </p:nvSpPr>
        <p:spPr>
          <a:xfrm>
            <a:off x="457200" y="1828800"/>
            <a:ext cx="4341960" cy="479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Results: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Font typeface="Wingdings 2" charset="2"/>
              <a:buAutoNum type="arabicParenR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Constant improvement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Font typeface="Wingdings 2" charset="2"/>
              <a:buAutoNum type="arabicParenR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Within 25 generations convergence is achieved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Font typeface="Wingdings 2" charset="2"/>
              <a:buAutoNum type="arabicParenR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25 Generations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* 10 Test = 250 Tests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250 Tests * 6s = 25 min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in only 25 min!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Instead of 1 week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92" name=""/>
          <p:cNvSpPr/>
          <p:nvPr/>
        </p:nvSpPr>
        <p:spPr>
          <a:xfrm>
            <a:off x="0" y="6511680"/>
            <a:ext cx="137052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Page 18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9" dur="indefinite" restart="never" nodeType="tmRoot">
          <p:childTnLst>
            <p:seq>
              <p:cTn id="170" dur="indefinite" nodeType="mainSeq">
                <p:childTnLst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PlaceHolder 37"/>
          <p:cNvSpPr/>
          <p:nvPr/>
        </p:nvSpPr>
        <p:spPr>
          <a:xfrm>
            <a:off x="581040" y="435600"/>
            <a:ext cx="10112760" cy="100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  <a:ea typeface="DejaVu Sans"/>
              </a:rPr>
              <a:t>Biomimicking - result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94" name="PlaceHolder 38"/>
          <p:cNvSpPr/>
          <p:nvPr/>
        </p:nvSpPr>
        <p:spPr>
          <a:xfrm>
            <a:off x="457560" y="1831320"/>
            <a:ext cx="4113360" cy="479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Results: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Font typeface="Wingdings 2" charset="2"/>
              <a:buAutoNum type="arabicParenR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Clear convergence to an optimal solution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Font typeface="Wingdings 2" charset="2"/>
              <a:buAutoNum type="arabicParenR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Solution identical to real bat data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595" name="" descr=""/>
          <p:cNvPicPr/>
          <p:nvPr/>
        </p:nvPicPr>
        <p:blipFill>
          <a:blip r:embed="rId1"/>
          <a:stretch/>
        </p:blipFill>
        <p:spPr>
          <a:xfrm>
            <a:off x="4572000" y="2057400"/>
            <a:ext cx="7314120" cy="4570560"/>
          </a:xfrm>
          <a:prstGeom prst="rect">
            <a:avLst/>
          </a:prstGeom>
          <a:ln w="0">
            <a:noFill/>
          </a:ln>
        </p:spPr>
      </p:pic>
      <p:sp>
        <p:nvSpPr>
          <p:cNvPr id="596" name=""/>
          <p:cNvSpPr/>
          <p:nvPr/>
        </p:nvSpPr>
        <p:spPr>
          <a:xfrm>
            <a:off x="4846320" y="3657600"/>
            <a:ext cx="227160" cy="227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7" name=""/>
          <p:cNvSpPr/>
          <p:nvPr/>
        </p:nvSpPr>
        <p:spPr>
          <a:xfrm>
            <a:off x="6629400" y="4572000"/>
            <a:ext cx="227160" cy="227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8" name=""/>
          <p:cNvSpPr/>
          <p:nvPr/>
        </p:nvSpPr>
        <p:spPr>
          <a:xfrm>
            <a:off x="10113120" y="2971800"/>
            <a:ext cx="227160" cy="227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797" y="0"/>
                </a:moveTo>
                <a:lnTo>
                  <a:pt x="8278" y="8256"/>
                </a:lnTo>
                <a:lnTo>
                  <a:pt x="0" y="8256"/>
                </a:lnTo>
                <a:lnTo>
                  <a:pt x="6722" y="13405"/>
                </a:lnTo>
                <a:lnTo>
                  <a:pt x="4198" y="21600"/>
                </a:lnTo>
                <a:lnTo>
                  <a:pt x="10797" y="16580"/>
                </a:lnTo>
                <a:lnTo>
                  <a:pt x="17401" y="21600"/>
                </a:lnTo>
                <a:lnTo>
                  <a:pt x="14878" y="13405"/>
                </a:lnTo>
                <a:lnTo>
                  <a:pt x="21600" y="8256"/>
                </a:lnTo>
                <a:lnTo>
                  <a:pt x="13321" y="8256"/>
                </a:lnTo>
                <a:lnTo>
                  <a:pt x="10797" y="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9" name=""/>
          <p:cNvSpPr/>
          <p:nvPr/>
        </p:nvSpPr>
        <p:spPr>
          <a:xfrm>
            <a:off x="7543800" y="5486400"/>
            <a:ext cx="2513160" cy="65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 u="sng">
                <a:solidFill>
                  <a:srgbClr val="c9211e"/>
                </a:solidFill>
                <a:highlight>
                  <a:srgbClr val="ffff00"/>
                </a:highlight>
                <a:uFillTx/>
                <a:latin typeface="Arial"/>
                <a:ea typeface="DejaVu Sans"/>
              </a:rPr>
              <a:t>REAL BAT DATA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00" name=""/>
          <p:cNvSpPr/>
          <p:nvPr/>
        </p:nvSpPr>
        <p:spPr>
          <a:xfrm flipH="1" flipV="1">
            <a:off x="5029200" y="3886200"/>
            <a:ext cx="2514600" cy="1828800"/>
          </a:xfrm>
          <a:prstGeom prst="line">
            <a:avLst/>
          </a:prstGeom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1" name=""/>
          <p:cNvSpPr/>
          <p:nvPr/>
        </p:nvSpPr>
        <p:spPr>
          <a:xfrm flipH="1" flipV="1">
            <a:off x="6858000" y="4800600"/>
            <a:ext cx="1828800" cy="685800"/>
          </a:xfrm>
          <a:prstGeom prst="line">
            <a:avLst/>
          </a:prstGeom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2" name=""/>
          <p:cNvSpPr/>
          <p:nvPr/>
        </p:nvSpPr>
        <p:spPr>
          <a:xfrm flipV="1">
            <a:off x="8915400" y="3200400"/>
            <a:ext cx="1197720" cy="2286000"/>
          </a:xfrm>
          <a:prstGeom prst="line">
            <a:avLst/>
          </a:prstGeom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03" name=""/>
          <p:cNvGrpSpPr/>
          <p:nvPr/>
        </p:nvGrpSpPr>
        <p:grpSpPr>
          <a:xfrm>
            <a:off x="228600" y="4114800"/>
            <a:ext cx="4304520" cy="1370160"/>
            <a:chOff x="228600" y="4114800"/>
            <a:chExt cx="4304520" cy="1370160"/>
          </a:xfrm>
        </p:grpSpPr>
        <p:pic>
          <p:nvPicPr>
            <p:cNvPr id="604" name="" descr=""/>
            <p:cNvPicPr/>
            <p:nvPr/>
          </p:nvPicPr>
          <p:blipFill>
            <a:blip r:embed="rId2"/>
            <a:stretch/>
          </p:blipFill>
          <p:spPr>
            <a:xfrm>
              <a:off x="228600" y="4114800"/>
              <a:ext cx="4304520" cy="1370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05" name="" descr=""/>
            <p:cNvPicPr/>
            <p:nvPr/>
          </p:nvPicPr>
          <p:blipFill>
            <a:blip r:embed="rId3"/>
            <a:stretch/>
          </p:blipFill>
          <p:spPr>
            <a:xfrm>
              <a:off x="2094120" y="4279320"/>
              <a:ext cx="245880" cy="1360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606" name=""/>
          <p:cNvSpPr/>
          <p:nvPr/>
        </p:nvSpPr>
        <p:spPr>
          <a:xfrm>
            <a:off x="0" y="5486400"/>
            <a:ext cx="4570920" cy="434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Font typeface="StarSymbol"/>
              <a:buAutoNum type="arabicParenR"/>
            </a:pP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EA and the Batbots design are functional and accurate.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07" name=""/>
          <p:cNvSpPr/>
          <p:nvPr/>
        </p:nvSpPr>
        <p:spPr>
          <a:xfrm>
            <a:off x="0" y="6511680"/>
            <a:ext cx="137052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Page 19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1" dur="indefinite" restart="never" nodeType="tmRoot">
          <p:childTnLst>
            <p:seq>
              <p:cTn id="192" dur="indefinite" nodeType="mainSeq">
                <p:childTnLst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aceHolder 41"/>
          <p:cNvSpPr/>
          <p:nvPr/>
        </p:nvSpPr>
        <p:spPr>
          <a:xfrm>
            <a:off x="581040" y="435600"/>
            <a:ext cx="10112760" cy="100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  <a:ea typeface="DejaVu Sans"/>
              </a:rPr>
              <a:t>conclusion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609" name="PlaceHolder 44"/>
          <p:cNvSpPr/>
          <p:nvPr/>
        </p:nvSpPr>
        <p:spPr>
          <a:xfrm>
            <a:off x="427320" y="1739880"/>
            <a:ext cx="4113360" cy="479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Font typeface="Wingdings 2" charset="2"/>
              <a:buAutoNum type="arabicParenR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Developed EA for complex robot controlling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Font typeface="Wingdings 2" charset="2"/>
              <a:buAutoNum type="arabicParenR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Used EA to optimize Batbot and its design to achieve controlled flight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Font typeface="Wingdings 2" charset="2"/>
              <a:buAutoNum type="arabicParenR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Validated design and system with real bat data (future step, publish results)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610" name="" descr=""/>
          <p:cNvPicPr/>
          <p:nvPr/>
        </p:nvPicPr>
        <p:blipFill>
          <a:blip r:embed="rId1"/>
          <a:stretch/>
        </p:blipFill>
        <p:spPr>
          <a:xfrm>
            <a:off x="4343400" y="2278440"/>
            <a:ext cx="7404480" cy="4121280"/>
          </a:xfrm>
          <a:prstGeom prst="rect">
            <a:avLst/>
          </a:prstGeom>
          <a:ln w="0">
            <a:noFill/>
          </a:ln>
        </p:spPr>
      </p:pic>
      <p:pic>
        <p:nvPicPr>
          <p:cNvPr id="611" name="" descr=""/>
          <p:cNvPicPr/>
          <p:nvPr/>
        </p:nvPicPr>
        <p:blipFill>
          <a:blip r:embed="rId2"/>
          <a:stretch/>
        </p:blipFill>
        <p:spPr>
          <a:xfrm>
            <a:off x="6142680" y="2286000"/>
            <a:ext cx="3914640" cy="4125960"/>
          </a:xfrm>
          <a:prstGeom prst="rect">
            <a:avLst/>
          </a:prstGeom>
          <a:ln w="0">
            <a:noFill/>
          </a:ln>
        </p:spPr>
      </p:pic>
      <p:pic>
        <p:nvPicPr>
          <p:cNvPr id="612" name="" descr=""/>
          <p:cNvPicPr/>
          <p:nvPr/>
        </p:nvPicPr>
        <p:blipFill>
          <a:blip r:embed="rId3"/>
          <a:stretch/>
        </p:blipFill>
        <p:spPr>
          <a:xfrm>
            <a:off x="4343400" y="2278800"/>
            <a:ext cx="7542720" cy="4120920"/>
          </a:xfrm>
          <a:prstGeom prst="rect">
            <a:avLst/>
          </a:prstGeom>
          <a:ln w="0">
            <a:noFill/>
          </a:ln>
        </p:spPr>
      </p:pic>
      <p:sp>
        <p:nvSpPr>
          <p:cNvPr id="613" name=""/>
          <p:cNvSpPr/>
          <p:nvPr/>
        </p:nvSpPr>
        <p:spPr>
          <a:xfrm>
            <a:off x="0" y="6511680"/>
            <a:ext cx="137052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Page 20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1" dur="indefinite" restart="never" nodeType="tmRoot">
          <p:childTnLst>
            <p:seq>
              <p:cTn id="222" dur="indefinite" nodeType="mainSeq">
                <p:childTnLst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PlaceHolder 42"/>
          <p:cNvSpPr/>
          <p:nvPr/>
        </p:nvSpPr>
        <p:spPr>
          <a:xfrm>
            <a:off x="581040" y="435600"/>
            <a:ext cx="10112760" cy="100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  <a:ea typeface="DejaVu Sans"/>
              </a:rPr>
              <a:t>Academic achievements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615" name="PlaceHolder 45"/>
          <p:cNvSpPr/>
          <p:nvPr/>
        </p:nvSpPr>
        <p:spPr>
          <a:xfrm>
            <a:off x="457200" y="1371600"/>
            <a:ext cx="11657160" cy="479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Font typeface="Wingdings 2" charset="2"/>
              <a:buAutoNum type="arabicParenR"/>
            </a:pPr>
            <a:r>
              <a:rPr b="0" lang="en-US" sz="2000" spc="-1" strike="noStrike">
                <a:solidFill>
                  <a:srgbClr val="3d3d3d"/>
                </a:solidFill>
                <a:latin typeface="Gill Sans MT"/>
                <a:ea typeface="DejaVu Sans"/>
              </a:rPr>
              <a:t>As part of the double degree program between the Technical University of Berlin and Tsinghua University I:</a:t>
            </a:r>
            <a:endParaRPr b="0" lang="en-US" sz="20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Font typeface="Wingdings 2" charset="2"/>
              <a:buAutoNum type="arabicParenR"/>
            </a:pPr>
            <a:r>
              <a:rPr b="0" lang="en-US" sz="2000" spc="-1" strike="noStrike">
                <a:solidFill>
                  <a:srgbClr val="3d3d3d"/>
                </a:solidFill>
                <a:latin typeface="Gill Sans MT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3d3d3d"/>
                </a:solidFill>
                <a:latin typeface="Gill Sans MT"/>
                <a:ea typeface="DejaVu Sans"/>
              </a:rPr>
              <a:t>Published</a:t>
            </a:r>
            <a:r>
              <a:rPr b="0" lang="en-US" sz="1600" spc="-1" strike="noStrike">
                <a:solidFill>
                  <a:srgbClr val="3d3d3d"/>
                </a:solidFill>
                <a:latin typeface="Gill Sans MT"/>
                <a:ea typeface="DejaVu Sans"/>
              </a:rPr>
              <a:t>:</a:t>
            </a:r>
            <a:r>
              <a:rPr b="0" lang="en-US" sz="1800" spc="-1" strike="noStrike">
                <a:solidFill>
                  <a:srgbClr val="3d3d3d"/>
                </a:solidFill>
                <a:latin typeface="Gill Sans MT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3d3d3d"/>
                </a:solidFill>
                <a:latin typeface="Gill Sans MT"/>
                <a:ea typeface="DejaVu Sans"/>
              </a:rPr>
              <a:t>Santoyo Alum, A.; Fay, T.-A.; Cigarini, F.; Göhlich, D. Assessment of Thermal Comfort in an Electric Bus Based on Machine Learning Classification. Appl. Sci. 2023, 13, 11190.</a:t>
            </a:r>
            <a:endParaRPr b="0" lang="en-U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3d3d3d"/>
                </a:solidFill>
                <a:latin typeface="Gill Sans MT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3d3d3d"/>
                </a:solidFill>
                <a:latin typeface="Gill Sans MT"/>
                <a:ea typeface="DejaVu Sans"/>
              </a:rPr>
              <a:t>Parameter Optimization of Additive Manufacturing Process LPBF Using an Evolution Strategy Algorithm Applied on the Material Tungsten Carbide Cobalt WC – Co 83/17 Eckart Uhlmann, Julian Polte, Josué Dávila Cherres, Jaroslaw Kochan and Anuar Santoyo Alum. Advance in material Science, vol 64. chapter 8</a:t>
            </a:r>
            <a:endParaRPr b="0" lang="en-U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3d3d3d"/>
                </a:solidFill>
                <a:latin typeface="Gill Sans MT"/>
                <a:ea typeface="DejaVu Sans"/>
              </a:rPr>
              <a:t>Jing-Shan Zhao, Han-Lin Sun, Xiao-Cheng Sun, Anuar Santoyo Alum. Tension Optimization of Cable-driven Robot by Screw Statics, 6</a:t>
            </a:r>
            <a:r>
              <a:rPr b="0" lang="en-US" sz="1600" spc="-1" strike="noStrike" baseline="33000">
                <a:solidFill>
                  <a:srgbClr val="3d3d3d"/>
                </a:solidFill>
                <a:latin typeface="Gill Sans MT"/>
                <a:ea typeface="DejaVu Sans"/>
              </a:rPr>
              <a:t>th</a:t>
            </a:r>
            <a:r>
              <a:rPr b="0" lang="en-US" sz="1600" spc="-1" strike="noStrike">
                <a:solidFill>
                  <a:srgbClr val="3d3d3d"/>
                </a:solidFill>
                <a:latin typeface="Gill Sans MT"/>
                <a:ea typeface="DejaVu Sans"/>
              </a:rPr>
              <a:t> IEEE/IFToMM International conference on Reconfigurable Mechanism Robots</a:t>
            </a:r>
            <a:endParaRPr b="0" lang="en-US" sz="16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Font typeface="Wingdings 2" charset="2"/>
              <a:buAutoNum type="arabicParenR"/>
            </a:pPr>
            <a:r>
              <a:rPr b="0" lang="en-US" sz="2000" spc="-1" strike="noStrike">
                <a:solidFill>
                  <a:srgbClr val="3d3d3d"/>
                </a:solidFill>
                <a:latin typeface="Gill Sans MT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3d3d3d"/>
                </a:solidFill>
                <a:latin typeface="Gill Sans MT"/>
                <a:ea typeface="DejaVu Sans"/>
              </a:rPr>
              <a:t>Conference</a:t>
            </a:r>
            <a:endParaRPr b="0" lang="en-US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Assessment of Thermal Comfort in an Electric Bus Based on Machine Learning” Anuar Santoyo Alum, Classification 2nd International Virtual Conference on Materials Science and Engineering held during November 11-12, 2023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16" name=""/>
          <p:cNvSpPr/>
          <p:nvPr/>
        </p:nvSpPr>
        <p:spPr>
          <a:xfrm>
            <a:off x="0" y="6511680"/>
            <a:ext cx="137052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Page 21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PlaceHolder 47"/>
          <p:cNvSpPr/>
          <p:nvPr/>
        </p:nvSpPr>
        <p:spPr>
          <a:xfrm>
            <a:off x="581040" y="435600"/>
            <a:ext cx="10112760" cy="100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  <a:ea typeface="DejaVu Sans"/>
              </a:rPr>
              <a:t>Academic achievements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618" name="PlaceHolder 48"/>
          <p:cNvSpPr/>
          <p:nvPr/>
        </p:nvSpPr>
        <p:spPr>
          <a:xfrm>
            <a:off x="457200" y="1371600"/>
            <a:ext cx="11657160" cy="479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Font typeface="Wingdings 2" charset="2"/>
              <a:buAutoNum type="arabicParenR"/>
            </a:pPr>
            <a:r>
              <a:rPr b="0" lang="en-US" sz="2000" spc="-1" strike="noStrike">
                <a:solidFill>
                  <a:srgbClr val="3d3d3d"/>
                </a:solidFill>
                <a:latin typeface="Gill Sans MT"/>
                <a:ea typeface="DejaVu Sans"/>
              </a:rPr>
              <a:t>As part of the double degree program between the Technical University of Berlin and Tsinghua University I:</a:t>
            </a:r>
            <a:endParaRPr b="0" lang="en-US" sz="20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Font typeface="Wingdings 2" charset="2"/>
              <a:buAutoNum type="arabicParenR"/>
            </a:pPr>
            <a:r>
              <a:rPr b="0" lang="en-US" sz="2000" spc="-1" strike="noStrike">
                <a:solidFill>
                  <a:srgbClr val="3d3d3d"/>
                </a:solidFill>
                <a:latin typeface="Gill Sans MT"/>
                <a:ea typeface="DejaVu Sans"/>
              </a:rPr>
              <a:t>  </a:t>
            </a:r>
            <a:r>
              <a:rPr b="0" lang="en-US" sz="2100" spc="-1" strike="noStrike">
                <a:solidFill>
                  <a:srgbClr val="3d3d3d"/>
                </a:solidFill>
                <a:latin typeface="Gill Sans MT"/>
                <a:ea typeface="DejaVu Sans"/>
              </a:rPr>
              <a:t>Submitted</a:t>
            </a:r>
            <a:r>
              <a:rPr b="0" lang="en-US" sz="2000" spc="-1" strike="noStrike">
                <a:solidFill>
                  <a:srgbClr val="3d3d3d"/>
                </a:solidFill>
                <a:latin typeface="Gill Sans MT"/>
                <a:ea typeface="DejaVu Sans"/>
              </a:rPr>
              <a:t>:</a:t>
            </a:r>
            <a:r>
              <a:rPr b="0" lang="en-US" sz="2100" spc="-1" strike="noStrike">
                <a:solidFill>
                  <a:srgbClr val="3d3d3d"/>
                </a:solidFill>
                <a:latin typeface="Gill Sans MT"/>
                <a:ea typeface="DejaVu Sans"/>
              </a:rPr>
              <a:t> </a:t>
            </a:r>
            <a:endParaRPr b="0" lang="en-US" sz="21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d3d3d"/>
                </a:solidFill>
                <a:latin typeface="Gill Sans MT"/>
                <a:ea typeface="DejaVu Sans"/>
              </a:rPr>
              <a:t>Hybrid design and biomechanics tests of a robotic bat with morphing membrane wings. Jinghu Li, Anuar Santoyo Alum, Jing-Shan Zhao, 24</a:t>
            </a:r>
            <a:r>
              <a:rPr b="0" lang="en-US" sz="2000" spc="-1" strike="noStrike" baseline="33000">
                <a:solidFill>
                  <a:srgbClr val="3d3d3d"/>
                </a:solidFill>
                <a:latin typeface="Gill Sans MT"/>
                <a:ea typeface="DejaVu Sans"/>
              </a:rPr>
              <a:t>th</a:t>
            </a:r>
            <a:r>
              <a:rPr b="0" lang="en-US" sz="2000" spc="-1" strike="noStrike">
                <a:solidFill>
                  <a:srgbClr val="3d3d3d"/>
                </a:solidFill>
                <a:latin typeface="Gill Sans MT"/>
                <a:ea typeface="DejaVu Sans"/>
              </a:rPr>
              <a:t> IFToMM China International Conference on Mechanism and Machine Science &amp; Engineering</a:t>
            </a:r>
            <a:endParaRPr b="0" lang="en-US" sz="20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Font typeface="Wingdings 2" charset="2"/>
              <a:buAutoNum type="arabicParenR"/>
            </a:pPr>
            <a:r>
              <a:rPr b="0" lang="en-US" sz="2000" spc="-1" strike="noStrike">
                <a:solidFill>
                  <a:srgbClr val="3d3d3d"/>
                </a:solidFill>
                <a:latin typeface="Gill Sans MT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3d3d3d"/>
                </a:solidFill>
                <a:latin typeface="Gill Sans MT"/>
                <a:ea typeface="DejaVu Sans"/>
              </a:rPr>
              <a:t>Working on:</a:t>
            </a:r>
            <a:endParaRPr b="0" lang="en-US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d3d3d"/>
                </a:solidFill>
                <a:latin typeface="Gill Sans MT"/>
                <a:ea typeface="DejaVu Sans"/>
              </a:rPr>
              <a:t>EA to validate Batbot controlling strategy with real bat data., Kunar Singh Sudeep, Anuar Santoyo Alum</a:t>
            </a:r>
            <a:endParaRPr b="0" lang="en-US" sz="20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Font typeface="Wingdings 2" charset="2"/>
              <a:buAutoNum type="arabicParenR"/>
            </a:pPr>
            <a:r>
              <a:rPr b="0" lang="en-US" sz="2200" spc="-1" strike="noStrike">
                <a:solidFill>
                  <a:srgbClr val="3d3d3d"/>
                </a:solidFill>
                <a:latin typeface="Gill Sans MT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3d3d3d"/>
                </a:solidFill>
                <a:latin typeface="Gill Sans MT"/>
                <a:ea typeface="DejaVu Sans"/>
              </a:rPr>
              <a:t>Awards</a:t>
            </a:r>
            <a:endParaRPr b="0" lang="en-US" sz="22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International Student Scholarship Tsinghua University, Department of Mechanical Engineering 2023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19" name=""/>
          <p:cNvSpPr/>
          <p:nvPr/>
        </p:nvSpPr>
        <p:spPr>
          <a:xfrm>
            <a:off x="0" y="6511680"/>
            <a:ext cx="137052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Page 22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PlaceHolder 1"/>
          <p:cNvSpPr>
            <a:spLocks noGrp="1"/>
          </p:cNvSpPr>
          <p:nvPr>
            <p:ph type="title"/>
          </p:nvPr>
        </p:nvSpPr>
        <p:spPr>
          <a:xfrm>
            <a:off x="599400" y="1921680"/>
            <a:ext cx="10987200" cy="195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Gill Sans MT"/>
              </a:rPr>
              <a:t>Thank you for your attention!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21" name="PlaceHolder 2"/>
          <p:cNvSpPr>
            <a:spLocks noGrp="1"/>
          </p:cNvSpPr>
          <p:nvPr>
            <p:ph type="subTitle"/>
          </p:nvPr>
        </p:nvSpPr>
        <p:spPr>
          <a:xfrm>
            <a:off x="581040" y="4352400"/>
            <a:ext cx="10987200" cy="133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US" sz="3200" spc="-1" strike="noStrike">
                <a:latin typeface="Arial"/>
              </a:rPr>
              <a:t>More than happy to answer any question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PlaceHolder 40"/>
          <p:cNvSpPr/>
          <p:nvPr/>
        </p:nvSpPr>
        <p:spPr>
          <a:xfrm>
            <a:off x="581040" y="435600"/>
            <a:ext cx="10112760" cy="100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  <a:ea typeface="DejaVu Sans"/>
              </a:rPr>
              <a:t>appendix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623" name="" descr=""/>
          <p:cNvPicPr/>
          <p:nvPr/>
        </p:nvPicPr>
        <p:blipFill>
          <a:blip r:embed="rId1"/>
          <a:stretch/>
        </p:blipFill>
        <p:spPr>
          <a:xfrm>
            <a:off x="914400" y="2514600"/>
            <a:ext cx="9157680" cy="2657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PlaceHolder 43"/>
          <p:cNvSpPr/>
          <p:nvPr/>
        </p:nvSpPr>
        <p:spPr>
          <a:xfrm>
            <a:off x="581040" y="435600"/>
            <a:ext cx="10112760" cy="100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  <a:ea typeface="DejaVu Sans"/>
              </a:rPr>
              <a:t>appendix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625" name="" descr=""/>
          <p:cNvPicPr/>
          <p:nvPr/>
        </p:nvPicPr>
        <p:blipFill>
          <a:blip r:embed="rId1"/>
          <a:stretch/>
        </p:blipFill>
        <p:spPr>
          <a:xfrm>
            <a:off x="3657960" y="2057760"/>
            <a:ext cx="4700160" cy="433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PlaceHolder 46"/>
          <p:cNvSpPr/>
          <p:nvPr/>
        </p:nvSpPr>
        <p:spPr>
          <a:xfrm>
            <a:off x="581040" y="435600"/>
            <a:ext cx="10112760" cy="100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  <a:ea typeface="DejaVu Sans"/>
              </a:rPr>
              <a:t>appendix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627" name="" descr=""/>
          <p:cNvPicPr/>
          <p:nvPr/>
        </p:nvPicPr>
        <p:blipFill>
          <a:blip r:embed="rId1"/>
          <a:stretch/>
        </p:blipFill>
        <p:spPr>
          <a:xfrm>
            <a:off x="457200" y="2514600"/>
            <a:ext cx="10434240" cy="3444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2760" cy="1008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BATbot - Design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463" name="" descr=""/>
          <p:cNvPicPr/>
          <p:nvPr/>
        </p:nvPicPr>
        <p:blipFill>
          <a:blip r:embed="rId1"/>
          <a:stretch/>
        </p:blipFill>
        <p:spPr>
          <a:xfrm>
            <a:off x="6400800" y="2743200"/>
            <a:ext cx="5482440" cy="2741760"/>
          </a:xfrm>
          <a:prstGeom prst="rect">
            <a:avLst/>
          </a:prstGeom>
          <a:ln w="0">
            <a:noFill/>
          </a:ln>
        </p:spPr>
      </p:pic>
      <p:sp>
        <p:nvSpPr>
          <p:cNvPr id="464" name=""/>
          <p:cNvSpPr/>
          <p:nvPr/>
        </p:nvSpPr>
        <p:spPr>
          <a:xfrm>
            <a:off x="0" y="6511680"/>
            <a:ext cx="91224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Page 1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65" name="" descr=""/>
          <p:cNvPicPr/>
          <p:nvPr/>
        </p:nvPicPr>
        <p:blipFill>
          <a:blip r:embed="rId2"/>
          <a:stretch/>
        </p:blipFill>
        <p:spPr>
          <a:xfrm>
            <a:off x="6112080" y="1828800"/>
            <a:ext cx="6002280" cy="5027760"/>
          </a:xfrm>
          <a:prstGeom prst="rect">
            <a:avLst/>
          </a:prstGeom>
          <a:ln w="0">
            <a:noFill/>
          </a:ln>
        </p:spPr>
      </p:pic>
      <p:pic>
        <p:nvPicPr>
          <p:cNvPr id="466" name="" descr=""/>
          <p:cNvPicPr/>
          <p:nvPr/>
        </p:nvPicPr>
        <p:blipFill>
          <a:blip r:embed="rId3"/>
          <a:stretch/>
        </p:blipFill>
        <p:spPr>
          <a:xfrm>
            <a:off x="7415280" y="1829160"/>
            <a:ext cx="3784680" cy="5027400"/>
          </a:xfrm>
          <a:prstGeom prst="rect">
            <a:avLst/>
          </a:prstGeom>
          <a:ln w="0">
            <a:noFill/>
          </a:ln>
        </p:spPr>
      </p:pic>
      <p:sp>
        <p:nvSpPr>
          <p:cNvPr id="467" name="PlaceHolder 10"/>
          <p:cNvSpPr/>
          <p:nvPr/>
        </p:nvSpPr>
        <p:spPr>
          <a:xfrm>
            <a:off x="457200" y="1600200"/>
            <a:ext cx="5484960" cy="502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Inspired in the fruit bat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6 DOF: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Flapping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2 DOF per hind leg (4 DOF)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Extension of wing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Carbon fiber body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Silicone elastic membrane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Magnetic Encoder for wing angle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PlaceHolder 49"/>
          <p:cNvSpPr/>
          <p:nvPr/>
        </p:nvSpPr>
        <p:spPr>
          <a:xfrm>
            <a:off x="581040" y="435600"/>
            <a:ext cx="10112760" cy="100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  <a:ea typeface="DejaVu Sans"/>
              </a:rPr>
              <a:t>appendix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629" name="" descr=""/>
          <p:cNvPicPr/>
          <p:nvPr/>
        </p:nvPicPr>
        <p:blipFill>
          <a:blip r:embed="rId1"/>
          <a:stretch/>
        </p:blipFill>
        <p:spPr>
          <a:xfrm>
            <a:off x="2743200" y="1828800"/>
            <a:ext cx="6619680" cy="5028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PlaceHolder 50"/>
          <p:cNvSpPr/>
          <p:nvPr/>
        </p:nvSpPr>
        <p:spPr>
          <a:xfrm>
            <a:off x="581040" y="435600"/>
            <a:ext cx="10112760" cy="100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  <a:ea typeface="DejaVu Sans"/>
              </a:rPr>
              <a:t>appendix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631" name="" descr=""/>
          <p:cNvPicPr/>
          <p:nvPr/>
        </p:nvPicPr>
        <p:blipFill>
          <a:blip r:embed="rId1"/>
          <a:stretch/>
        </p:blipFill>
        <p:spPr>
          <a:xfrm>
            <a:off x="438480" y="2286000"/>
            <a:ext cx="5504040" cy="3199320"/>
          </a:xfrm>
          <a:prstGeom prst="rect">
            <a:avLst/>
          </a:prstGeom>
          <a:ln w="0">
            <a:noFill/>
          </a:ln>
        </p:spPr>
      </p:pic>
      <p:pic>
        <p:nvPicPr>
          <p:cNvPr id="632" name="" descr=""/>
          <p:cNvPicPr/>
          <p:nvPr/>
        </p:nvPicPr>
        <p:blipFill>
          <a:blip r:embed="rId2"/>
          <a:stretch/>
        </p:blipFill>
        <p:spPr>
          <a:xfrm>
            <a:off x="6194160" y="2286000"/>
            <a:ext cx="5691960" cy="3199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PlaceHolder 51"/>
          <p:cNvSpPr/>
          <p:nvPr/>
        </p:nvSpPr>
        <p:spPr>
          <a:xfrm>
            <a:off x="581040" y="435600"/>
            <a:ext cx="10112760" cy="100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  <a:ea typeface="DejaVu Sans"/>
              </a:rPr>
              <a:t>appendix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634" name="" descr=""/>
          <p:cNvPicPr/>
          <p:nvPr/>
        </p:nvPicPr>
        <p:blipFill>
          <a:blip r:embed="rId1"/>
          <a:stretch/>
        </p:blipFill>
        <p:spPr>
          <a:xfrm>
            <a:off x="1600200" y="2111040"/>
            <a:ext cx="3983760" cy="4288680"/>
          </a:xfrm>
          <a:prstGeom prst="rect">
            <a:avLst/>
          </a:prstGeom>
          <a:ln w="0">
            <a:noFill/>
          </a:ln>
        </p:spPr>
      </p:pic>
      <p:pic>
        <p:nvPicPr>
          <p:cNvPr id="635" name="" descr=""/>
          <p:cNvPicPr/>
          <p:nvPr/>
        </p:nvPicPr>
        <p:blipFill>
          <a:blip r:embed="rId2"/>
          <a:stretch/>
        </p:blipFill>
        <p:spPr>
          <a:xfrm>
            <a:off x="7254720" y="2971800"/>
            <a:ext cx="3945600" cy="2216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PlaceHolder 52"/>
          <p:cNvSpPr/>
          <p:nvPr/>
        </p:nvSpPr>
        <p:spPr>
          <a:xfrm>
            <a:off x="581040" y="435600"/>
            <a:ext cx="10112760" cy="100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  <a:ea typeface="DejaVu Sans"/>
              </a:rPr>
              <a:t>appendix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637" name="" descr=""/>
          <p:cNvPicPr/>
          <p:nvPr/>
        </p:nvPicPr>
        <p:blipFill>
          <a:blip r:embed="rId1"/>
          <a:stretch/>
        </p:blipFill>
        <p:spPr>
          <a:xfrm>
            <a:off x="914400" y="1859760"/>
            <a:ext cx="9828720" cy="4929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3"/>
          <p:cNvSpPr/>
          <p:nvPr/>
        </p:nvSpPr>
        <p:spPr>
          <a:xfrm>
            <a:off x="581040" y="435240"/>
            <a:ext cx="10112760" cy="100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  <a:ea typeface="DejaVu Sans"/>
              </a:rPr>
              <a:t>Batbot - controlling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69" name="PlaceHolder 4"/>
          <p:cNvSpPr/>
          <p:nvPr/>
        </p:nvSpPr>
        <p:spPr>
          <a:xfrm>
            <a:off x="457200" y="1828800"/>
            <a:ext cx="11301840" cy="91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How to find the best strategy of hind-leg movement for highest force?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70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448160" y="2514600"/>
            <a:ext cx="7310880" cy="4141080"/>
          </a:xfrm>
          <a:prstGeom prst="rect">
            <a:avLst/>
          </a:prstGeom>
          <a:ln w="0">
            <a:noFill/>
          </a:ln>
        </p:spPr>
      </p:pic>
      <p:sp>
        <p:nvSpPr>
          <p:cNvPr id="471" name=""/>
          <p:cNvSpPr/>
          <p:nvPr/>
        </p:nvSpPr>
        <p:spPr>
          <a:xfrm>
            <a:off x="0" y="6511680"/>
            <a:ext cx="91224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Page 2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" descr=""/>
          <p:cNvPicPr/>
          <p:nvPr/>
        </p:nvPicPr>
        <p:blipFill>
          <a:blip r:embed="rId1"/>
          <a:stretch/>
        </p:blipFill>
        <p:spPr>
          <a:xfrm>
            <a:off x="4343400" y="2483640"/>
            <a:ext cx="7341120" cy="4141800"/>
          </a:xfrm>
          <a:prstGeom prst="rect">
            <a:avLst/>
          </a:prstGeom>
          <a:ln w="0">
            <a:noFill/>
          </a:ln>
        </p:spPr>
      </p:pic>
      <p:sp>
        <p:nvSpPr>
          <p:cNvPr id="473" name="PlaceHolder 6"/>
          <p:cNvSpPr/>
          <p:nvPr/>
        </p:nvSpPr>
        <p:spPr>
          <a:xfrm>
            <a:off x="581040" y="435240"/>
            <a:ext cx="10112760" cy="100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  <a:ea typeface="DejaVu Sans"/>
              </a:rPr>
              <a:t>Batbot - controlling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74" name="PlaceHolder 7"/>
          <p:cNvSpPr/>
          <p:nvPr/>
        </p:nvSpPr>
        <p:spPr>
          <a:xfrm>
            <a:off x="457200" y="1828800"/>
            <a:ext cx="11301840" cy="91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How to find the best strategy of hind-leg movement for highest force?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5" name="PlaceHolder 8"/>
          <p:cNvSpPr/>
          <p:nvPr/>
        </p:nvSpPr>
        <p:spPr>
          <a:xfrm>
            <a:off x="489240" y="1710720"/>
            <a:ext cx="3884760" cy="388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Try all possible combinations: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1 dim: 10 * 6s = 1min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5 dim: 10^5*6s = 167 hours = 1 week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Simulation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Elastic Membrane and Fluid Dynamic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Solution: EA Strategy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6" name=""/>
          <p:cNvSpPr/>
          <p:nvPr/>
        </p:nvSpPr>
        <p:spPr>
          <a:xfrm rot="1391400">
            <a:off x="8944560" y="4618440"/>
            <a:ext cx="538560" cy="1420920"/>
          </a:xfrm>
          <a:prstGeom prst="ellipse">
            <a:avLst/>
          </a:prstGeom>
          <a:noFill/>
          <a:ln w="57240">
            <a:solidFill>
              <a:srgbClr val="ff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7" name=""/>
          <p:cNvSpPr/>
          <p:nvPr/>
        </p:nvSpPr>
        <p:spPr>
          <a:xfrm>
            <a:off x="9372600" y="4148640"/>
            <a:ext cx="2510640" cy="79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c9211e"/>
                </a:solidFill>
                <a:latin typeface="Gill Sans MT"/>
                <a:ea typeface="DejaVu Sans"/>
              </a:rPr>
              <a:t>(X, Y) mid. point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78" name=""/>
          <p:cNvSpPr/>
          <p:nvPr/>
        </p:nvSpPr>
        <p:spPr>
          <a:xfrm flipH="1">
            <a:off x="9189720" y="4605840"/>
            <a:ext cx="1325880" cy="758880"/>
          </a:xfrm>
          <a:prstGeom prst="line">
            <a:avLst/>
          </a:prstGeom>
          <a:ln w="57240">
            <a:solidFill>
              <a:srgbClr val="c921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9" name=""/>
          <p:cNvSpPr/>
          <p:nvPr/>
        </p:nvSpPr>
        <p:spPr>
          <a:xfrm flipV="1">
            <a:off x="8686800" y="4438800"/>
            <a:ext cx="914400" cy="1962000"/>
          </a:xfrm>
          <a:prstGeom prst="line">
            <a:avLst/>
          </a:prstGeom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b" anchorCtr="1">
            <a:noAutofit/>
          </a:bodyPr>
          <a:p>
            <a:pPr>
              <a:lnSpc>
                <a:spcPct val="100000"/>
              </a:lnSpc>
              <a:spcBef>
                <a:spcPts val="431"/>
              </a:spcBef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31"/>
              </a:spcBef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480" name="" descr=""/>
          <p:cNvPicPr/>
          <p:nvPr/>
        </p:nvPicPr>
        <p:blipFill>
          <a:blip r:embed="rId2"/>
          <a:stretch/>
        </p:blipFill>
        <p:spPr>
          <a:xfrm>
            <a:off x="8458200" y="6434640"/>
            <a:ext cx="1528560" cy="421920"/>
          </a:xfrm>
          <a:prstGeom prst="rect">
            <a:avLst/>
          </a:prstGeom>
          <a:ln w="0">
            <a:noFill/>
          </a:ln>
        </p:spPr>
      </p:pic>
      <p:pic>
        <p:nvPicPr>
          <p:cNvPr id="481" name="" descr=""/>
          <p:cNvPicPr/>
          <p:nvPr/>
        </p:nvPicPr>
        <p:blipFill>
          <a:blip r:embed="rId3"/>
          <a:stretch/>
        </p:blipFill>
        <p:spPr>
          <a:xfrm>
            <a:off x="8229600" y="4605840"/>
            <a:ext cx="454320" cy="1505520"/>
          </a:xfrm>
          <a:prstGeom prst="rect">
            <a:avLst/>
          </a:prstGeom>
          <a:ln w="0">
            <a:noFill/>
          </a:ln>
        </p:spPr>
      </p:pic>
      <p:sp>
        <p:nvSpPr>
          <p:cNvPr id="482" name=""/>
          <p:cNvSpPr/>
          <p:nvPr/>
        </p:nvSpPr>
        <p:spPr>
          <a:xfrm>
            <a:off x="0" y="6511680"/>
            <a:ext cx="91224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Page 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3" name="PlaceHolder 26"/>
          <p:cNvSpPr/>
          <p:nvPr/>
        </p:nvSpPr>
        <p:spPr>
          <a:xfrm>
            <a:off x="581040" y="435240"/>
            <a:ext cx="10112760" cy="100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>
                <p:childTnLst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5280" cy="1011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Evolutionary algorithm - General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485" name="" descr=""/>
          <p:cNvPicPr/>
          <p:nvPr/>
        </p:nvPicPr>
        <p:blipFill>
          <a:blip r:embed="rId1"/>
          <a:stretch/>
        </p:blipFill>
        <p:spPr>
          <a:xfrm>
            <a:off x="8229600" y="2057400"/>
            <a:ext cx="1368360" cy="1368360"/>
          </a:xfrm>
          <a:prstGeom prst="rect">
            <a:avLst/>
          </a:prstGeom>
          <a:ln w="0">
            <a:noFill/>
          </a:ln>
        </p:spPr>
      </p:pic>
      <p:grpSp>
        <p:nvGrpSpPr>
          <p:cNvPr id="486" name=""/>
          <p:cNvGrpSpPr/>
          <p:nvPr/>
        </p:nvGrpSpPr>
        <p:grpSpPr>
          <a:xfrm>
            <a:off x="8001000" y="4973760"/>
            <a:ext cx="2054160" cy="1368360"/>
            <a:chOff x="8001000" y="4973760"/>
            <a:chExt cx="2054160" cy="1368360"/>
          </a:xfrm>
        </p:grpSpPr>
        <p:sp>
          <p:nvSpPr>
            <p:cNvPr id="487" name=""/>
            <p:cNvSpPr/>
            <p:nvPr/>
          </p:nvSpPr>
          <p:spPr>
            <a:xfrm>
              <a:off x="8001000" y="6040800"/>
              <a:ext cx="2054160" cy="301320"/>
            </a:xfrm>
            <a:prstGeom prst="rect">
              <a:avLst/>
            </a:prstGeom>
            <a:solidFill>
              <a:srgbClr val="808080"/>
            </a:solidFill>
            <a:ln w="0">
              <a:solidFill>
                <a:srgbClr val="808080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8" name=""/>
            <p:cNvSpPr/>
            <p:nvPr/>
          </p:nvSpPr>
          <p:spPr>
            <a:xfrm>
              <a:off x="9784080" y="4973760"/>
              <a:ext cx="271080" cy="1063800"/>
            </a:xfrm>
            <a:prstGeom prst="rect">
              <a:avLst/>
            </a:prstGeom>
            <a:solidFill>
              <a:srgbClr val="808080"/>
            </a:solidFill>
            <a:ln w="0">
              <a:solidFill>
                <a:srgbClr val="808080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9" name=""/>
            <p:cNvSpPr/>
            <p:nvPr/>
          </p:nvSpPr>
          <p:spPr>
            <a:xfrm>
              <a:off x="8961120" y="4974120"/>
              <a:ext cx="360" cy="304560"/>
            </a:xfrm>
            <a:prstGeom prst="line">
              <a:avLst/>
            </a:prstGeom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0" name=""/>
            <p:cNvSpPr/>
            <p:nvPr/>
          </p:nvSpPr>
          <p:spPr>
            <a:xfrm>
              <a:off x="8961120" y="4973760"/>
              <a:ext cx="819720" cy="39240"/>
            </a:xfrm>
            <a:prstGeom prst="rect">
              <a:avLst/>
            </a:prstGeom>
            <a:solidFill>
              <a:srgbClr val="808080"/>
            </a:solidFill>
            <a:ln w="0">
              <a:solidFill>
                <a:srgbClr val="666666"/>
              </a:solidFill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91" name="" descr=""/>
            <p:cNvPicPr/>
            <p:nvPr/>
          </p:nvPicPr>
          <p:blipFill>
            <a:blip r:embed="rId2"/>
            <a:stretch/>
          </p:blipFill>
          <p:spPr>
            <a:xfrm>
              <a:off x="8549640" y="4973760"/>
              <a:ext cx="910800" cy="5806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92" name="PlaceHolder 34"/>
          <p:cNvSpPr/>
          <p:nvPr/>
        </p:nvSpPr>
        <p:spPr>
          <a:xfrm>
            <a:off x="581040" y="2180520"/>
            <a:ext cx="7417080" cy="101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1" lang="en-US" sz="2400" spc="-1" strike="noStrike" u="sng">
                <a:solidFill>
                  <a:srgbClr val="3d3d3d"/>
                </a:solidFill>
                <a:uFillTx/>
                <a:latin typeface="Gill Sans MT"/>
                <a:ea typeface="DejaVu Sans"/>
              </a:rPr>
              <a:t>1</a:t>
            </a:r>
            <a:r>
              <a:rPr b="1" lang="en-US" sz="2400" spc="-1" strike="noStrike" u="sng" baseline="33000">
                <a:solidFill>
                  <a:srgbClr val="3d3d3d"/>
                </a:solidFill>
                <a:uFillTx/>
                <a:latin typeface="Gill Sans MT"/>
                <a:ea typeface="DejaVu Sans"/>
              </a:rPr>
              <a:t>st</a:t>
            </a:r>
            <a:r>
              <a:rPr b="1" lang="en-US" sz="2400" spc="-1" strike="noStrike" u="sng">
                <a:solidFill>
                  <a:srgbClr val="3d3d3d"/>
                </a:solidFill>
                <a:uFillTx/>
                <a:latin typeface="Gill Sans MT"/>
                <a:ea typeface="DejaVu Sans"/>
              </a:rPr>
              <a:t> Step: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Evolutionary algorithm Covariance Matrix Adaptation (CMA) proposes 10</a:t>
            </a:r>
            <a:r>
              <a:rPr b="0" i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</a:t>
            </a:r>
            <a:r>
              <a:rPr b="0" lang="en-US" sz="2400" spc="-1" strike="noStrike" u="sng">
                <a:solidFill>
                  <a:srgbClr val="3d3d3d"/>
                </a:solidFill>
                <a:uFillTx/>
                <a:latin typeface="Gill Sans MT"/>
                <a:ea typeface="DejaVu Sans"/>
              </a:rPr>
              <a:t>solutions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(Ex. Angle and amplitude)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93" name="PlaceHolder 35"/>
          <p:cNvSpPr/>
          <p:nvPr/>
        </p:nvSpPr>
        <p:spPr>
          <a:xfrm>
            <a:off x="581040" y="3429000"/>
            <a:ext cx="5587920" cy="101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1" lang="en-US" sz="2400" spc="-1" strike="noStrike" u="sng">
                <a:solidFill>
                  <a:srgbClr val="3d3d3d"/>
                </a:solidFill>
                <a:uFillTx/>
                <a:latin typeface="Gill Sans MT"/>
                <a:ea typeface="DejaVu Sans"/>
              </a:rPr>
              <a:t>2nd Step: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10</a:t>
            </a:r>
            <a:r>
              <a:rPr b="0" i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</a:t>
            </a:r>
            <a:r>
              <a:rPr b="0" lang="en-US" sz="2400" spc="-1" strike="noStrike" u="sng">
                <a:solidFill>
                  <a:srgbClr val="3d3d3d"/>
                </a:solidFill>
                <a:uFillTx/>
                <a:latin typeface="Gill Sans MT"/>
                <a:ea typeface="DejaVu Sans"/>
              </a:rPr>
              <a:t>Tests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are carried out in the test bench and using the sensors a </a:t>
            </a:r>
            <a:r>
              <a:rPr b="0" lang="en-US" sz="2400" spc="-1" strike="noStrike" u="sng">
                <a:solidFill>
                  <a:srgbClr val="3d3d3d"/>
                </a:solidFill>
                <a:uFillTx/>
                <a:latin typeface="Gill Sans MT"/>
                <a:ea typeface="DejaVu Sans"/>
              </a:rPr>
              <a:t>score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is calculated for each test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94" name="PlaceHolder 36"/>
          <p:cNvSpPr/>
          <p:nvPr/>
        </p:nvSpPr>
        <p:spPr>
          <a:xfrm>
            <a:off x="581040" y="4923720"/>
            <a:ext cx="5587920" cy="101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1" lang="en-US" sz="2400" spc="-1" strike="noStrike" u="sng">
                <a:solidFill>
                  <a:srgbClr val="3d3d3d"/>
                </a:solidFill>
                <a:uFillTx/>
                <a:latin typeface="Gill Sans MT"/>
                <a:ea typeface="DejaVu Sans"/>
              </a:rPr>
              <a:t>3</a:t>
            </a:r>
            <a:r>
              <a:rPr b="1" lang="en-US" sz="2400" spc="-1" strike="noStrike" u="sng" baseline="33000">
                <a:solidFill>
                  <a:srgbClr val="3d3d3d"/>
                </a:solidFill>
                <a:uFillTx/>
                <a:latin typeface="Gill Sans MT"/>
                <a:ea typeface="DejaVu Sans"/>
              </a:rPr>
              <a:t>rd</a:t>
            </a:r>
            <a:r>
              <a:rPr b="1" lang="en-US" sz="2400" spc="-1" strike="noStrike" u="sng">
                <a:solidFill>
                  <a:srgbClr val="3d3d3d"/>
                </a:solidFill>
                <a:uFillTx/>
                <a:latin typeface="Gill Sans MT"/>
                <a:ea typeface="DejaVu Sans"/>
              </a:rPr>
              <a:t> Step: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</a:t>
            </a:r>
            <a:r>
              <a:rPr b="0" lang="en-US" sz="2400" spc="-1" strike="noStrike" u="sng">
                <a:solidFill>
                  <a:srgbClr val="3d3d3d"/>
                </a:solidFill>
                <a:uFillTx/>
                <a:latin typeface="Gill Sans MT"/>
                <a:ea typeface="DejaVu Sans"/>
              </a:rPr>
              <a:t>Scores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of the tests are given back to the computer so that the CMA can use information to propose other 10</a:t>
            </a:r>
            <a:r>
              <a:rPr b="0" i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</a:t>
            </a:r>
            <a:r>
              <a:rPr b="0" lang="en-US" sz="2400" spc="-1" strike="noStrike" u="sng">
                <a:solidFill>
                  <a:srgbClr val="3d3d3d"/>
                </a:solidFill>
                <a:uFillTx/>
                <a:latin typeface="Gill Sans MT"/>
                <a:ea typeface="DejaVu Sans"/>
              </a:rPr>
              <a:t>solutions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95" name=""/>
          <p:cNvSpPr/>
          <p:nvPr/>
        </p:nvSpPr>
        <p:spPr>
          <a:xfrm>
            <a:off x="9601200" y="2743200"/>
            <a:ext cx="454320" cy="2913480"/>
          </a:xfrm>
          <a:prstGeom prst="curvedConnector3">
            <a:avLst>
              <a:gd name="adj1" fmla="val 284736"/>
            </a:avLst>
          </a:prstGeom>
          <a:noFill/>
          <a:ln w="38160">
            <a:solidFill>
              <a:srgbClr val="bf004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"/>
          <p:cNvSpPr/>
          <p:nvPr/>
        </p:nvSpPr>
        <p:spPr>
          <a:xfrm flipV="1">
            <a:off x="8001000" y="2739600"/>
            <a:ext cx="225720" cy="2913480"/>
          </a:xfrm>
          <a:prstGeom prst="curvedConnector3">
            <a:avLst>
              <a:gd name="adj1" fmla="val -334905"/>
            </a:avLst>
          </a:prstGeom>
          <a:noFill/>
          <a:ln w="38160">
            <a:solidFill>
              <a:srgbClr val="bf004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"/>
          <p:cNvSpPr/>
          <p:nvPr/>
        </p:nvSpPr>
        <p:spPr>
          <a:xfrm>
            <a:off x="10896840" y="3886200"/>
            <a:ext cx="1292040" cy="59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10 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olutions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8" name=""/>
          <p:cNvSpPr/>
          <p:nvPr/>
        </p:nvSpPr>
        <p:spPr>
          <a:xfrm>
            <a:off x="7710480" y="1711080"/>
            <a:ext cx="257328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running CMA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9" name=""/>
          <p:cNvSpPr/>
          <p:nvPr/>
        </p:nvSpPr>
        <p:spPr>
          <a:xfrm>
            <a:off x="7814160" y="6400800"/>
            <a:ext cx="270000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10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Tests in Testbench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0" name=""/>
          <p:cNvSpPr/>
          <p:nvPr/>
        </p:nvSpPr>
        <p:spPr>
          <a:xfrm>
            <a:off x="6400800" y="3969720"/>
            <a:ext cx="1139760" cy="59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10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Scores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1" name=""/>
          <p:cNvSpPr/>
          <p:nvPr/>
        </p:nvSpPr>
        <p:spPr>
          <a:xfrm>
            <a:off x="0" y="6511680"/>
            <a:ext cx="91224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Page 3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5" dur="indefinite" restart="never" nodeType="tmRoot">
          <p:childTnLst>
            <p:seq>
              <p:cTn id="86" dur="indefinite" nodeType="mainSeq">
                <p:childTnLst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5"/>
          <p:cNvSpPr/>
          <p:nvPr/>
        </p:nvSpPr>
        <p:spPr>
          <a:xfrm>
            <a:off x="581040" y="435240"/>
            <a:ext cx="10112760" cy="100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  <a:ea typeface="DejaVu Sans"/>
              </a:rPr>
              <a:t>Evolutionary algorithm -  workflow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503" name="" descr=""/>
          <p:cNvPicPr/>
          <p:nvPr/>
        </p:nvPicPr>
        <p:blipFill>
          <a:blip r:embed="rId1"/>
          <a:stretch/>
        </p:blipFill>
        <p:spPr>
          <a:xfrm>
            <a:off x="1373040" y="3200400"/>
            <a:ext cx="1366560" cy="1366560"/>
          </a:xfrm>
          <a:prstGeom prst="rect">
            <a:avLst/>
          </a:prstGeom>
          <a:ln w="0">
            <a:noFill/>
          </a:ln>
        </p:spPr>
      </p:pic>
      <p:sp>
        <p:nvSpPr>
          <p:cNvPr id="504" name=""/>
          <p:cNvSpPr/>
          <p:nvPr/>
        </p:nvSpPr>
        <p:spPr>
          <a:xfrm>
            <a:off x="465120" y="4654800"/>
            <a:ext cx="2382480" cy="59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- Python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05" name="" descr=""/>
          <p:cNvPicPr/>
          <p:nvPr/>
        </p:nvPicPr>
        <p:blipFill>
          <a:blip r:embed="rId2"/>
          <a:stretch/>
        </p:blipFill>
        <p:spPr>
          <a:xfrm rot="5131200">
            <a:off x="2878200" y="2567160"/>
            <a:ext cx="1411560" cy="1411560"/>
          </a:xfrm>
          <a:prstGeom prst="rect">
            <a:avLst/>
          </a:prstGeom>
          <a:ln w="0">
            <a:noFill/>
          </a:ln>
        </p:spPr>
      </p:pic>
      <p:pic>
        <p:nvPicPr>
          <p:cNvPr id="506" name="" descr=""/>
          <p:cNvPicPr/>
          <p:nvPr/>
        </p:nvPicPr>
        <p:blipFill>
          <a:blip r:embed="rId3"/>
          <a:stretch/>
        </p:blipFill>
        <p:spPr>
          <a:xfrm rot="16099800">
            <a:off x="5419800" y="2450520"/>
            <a:ext cx="1411560" cy="1411560"/>
          </a:xfrm>
          <a:prstGeom prst="rect">
            <a:avLst/>
          </a:prstGeom>
          <a:ln w="0">
            <a:noFill/>
          </a:ln>
        </p:spPr>
      </p:pic>
      <p:sp>
        <p:nvSpPr>
          <p:cNvPr id="507" name=""/>
          <p:cNvSpPr/>
          <p:nvPr/>
        </p:nvSpPr>
        <p:spPr>
          <a:xfrm>
            <a:off x="3961440" y="2286720"/>
            <a:ext cx="2208240" cy="12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Wireless UART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8" name=""/>
          <p:cNvSpPr/>
          <p:nvPr/>
        </p:nvSpPr>
        <p:spPr>
          <a:xfrm>
            <a:off x="6985080" y="1828800"/>
            <a:ext cx="4671000" cy="68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Batbot with PyBoard (MicroPython)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9" name=""/>
          <p:cNvSpPr/>
          <p:nvPr/>
        </p:nvSpPr>
        <p:spPr>
          <a:xfrm>
            <a:off x="4114800" y="5703120"/>
            <a:ext cx="2283480" cy="92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Measurements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0" name=""/>
          <p:cNvSpPr/>
          <p:nvPr/>
        </p:nvSpPr>
        <p:spPr>
          <a:xfrm rot="16200000">
            <a:off x="8172720" y="4289760"/>
            <a:ext cx="796680" cy="226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3229"/>
                </a:moveTo>
                <a:lnTo>
                  <a:pt x="2152" y="3229"/>
                </a:lnTo>
                <a:lnTo>
                  <a:pt x="2152" y="0"/>
                </a:lnTo>
                <a:lnTo>
                  <a:pt x="0" y="10800"/>
                </a:lnTo>
                <a:lnTo>
                  <a:pt x="2152" y="21600"/>
                </a:lnTo>
                <a:lnTo>
                  <a:pt x="2152" y="18371"/>
                </a:lnTo>
                <a:lnTo>
                  <a:pt x="21600" y="18371"/>
                </a:lnTo>
                <a:close/>
              </a:path>
            </a:pathLst>
          </a:custGeom>
          <a:solidFill>
            <a:srgbClr val="55308d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"/>
          <p:cNvSpPr/>
          <p:nvPr/>
        </p:nvSpPr>
        <p:spPr>
          <a:xfrm>
            <a:off x="8686800" y="4344120"/>
            <a:ext cx="2726640" cy="22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6 Axis Measurements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12" name="" descr=""/>
          <p:cNvPicPr/>
          <p:nvPr/>
        </p:nvPicPr>
        <p:blipFill>
          <a:blip r:embed="rId4"/>
          <a:stretch/>
        </p:blipFill>
        <p:spPr>
          <a:xfrm>
            <a:off x="4488840" y="2743920"/>
            <a:ext cx="766440" cy="1369080"/>
          </a:xfrm>
          <a:prstGeom prst="rect">
            <a:avLst/>
          </a:prstGeom>
          <a:ln w="0">
            <a:noFill/>
          </a:ln>
        </p:spPr>
      </p:pic>
      <p:pic>
        <p:nvPicPr>
          <p:cNvPr id="513" name="" descr=""/>
          <p:cNvPicPr/>
          <p:nvPr/>
        </p:nvPicPr>
        <p:blipFill>
          <a:blip r:embed="rId5"/>
          <a:stretch/>
        </p:blipFill>
        <p:spPr>
          <a:xfrm>
            <a:off x="6985080" y="2278440"/>
            <a:ext cx="3070800" cy="1721160"/>
          </a:xfrm>
          <a:prstGeom prst="rect">
            <a:avLst/>
          </a:prstGeom>
          <a:ln w="0">
            <a:noFill/>
          </a:ln>
        </p:spPr>
      </p:pic>
      <p:pic>
        <p:nvPicPr>
          <p:cNvPr id="514" name="" descr=""/>
          <p:cNvPicPr/>
          <p:nvPr/>
        </p:nvPicPr>
        <p:blipFill>
          <a:blip r:embed="rId6"/>
          <a:stretch/>
        </p:blipFill>
        <p:spPr>
          <a:xfrm>
            <a:off x="7543800" y="4918320"/>
            <a:ext cx="2054880" cy="1937880"/>
          </a:xfrm>
          <a:prstGeom prst="rect">
            <a:avLst/>
          </a:prstGeom>
          <a:ln w="0">
            <a:noFill/>
          </a:ln>
        </p:spPr>
      </p:pic>
      <p:sp>
        <p:nvSpPr>
          <p:cNvPr id="515" name=""/>
          <p:cNvSpPr/>
          <p:nvPr/>
        </p:nvSpPr>
        <p:spPr>
          <a:xfrm rot="1125600">
            <a:off x="3593880" y="5419080"/>
            <a:ext cx="3975480" cy="21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3229"/>
                </a:moveTo>
                <a:lnTo>
                  <a:pt x="2152" y="3229"/>
                </a:lnTo>
                <a:lnTo>
                  <a:pt x="2152" y="0"/>
                </a:lnTo>
                <a:lnTo>
                  <a:pt x="0" y="10800"/>
                </a:lnTo>
                <a:lnTo>
                  <a:pt x="2152" y="21600"/>
                </a:lnTo>
                <a:lnTo>
                  <a:pt x="2152" y="18371"/>
                </a:lnTo>
                <a:lnTo>
                  <a:pt x="21600" y="18371"/>
                </a:lnTo>
                <a:close/>
              </a:path>
            </a:pathLst>
          </a:custGeom>
          <a:solidFill>
            <a:srgbClr val="55308d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"/>
          <p:cNvSpPr/>
          <p:nvPr/>
        </p:nvSpPr>
        <p:spPr>
          <a:xfrm>
            <a:off x="0" y="6511680"/>
            <a:ext cx="91224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Page 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7" name=""/>
          <p:cNvSpPr/>
          <p:nvPr/>
        </p:nvSpPr>
        <p:spPr>
          <a:xfrm>
            <a:off x="3664440" y="4114800"/>
            <a:ext cx="7764480" cy="2742120"/>
          </a:xfrm>
          <a:prstGeom prst="frame">
            <a:avLst>
              <a:gd name="adj1" fmla="val 3921"/>
            </a:avLst>
          </a:prstGeom>
          <a:solidFill>
            <a:srgbClr val="ff0000"/>
          </a:solidFill>
          <a:ln w="10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3" dur="indefinite" restart="never" nodeType="tmRoot">
          <p:childTnLst>
            <p:seq>
              <p:cTn id="124" dur="indefinite" nodeType="mainSeq">
                <p:childTnLst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2"/>
          <p:cNvSpPr/>
          <p:nvPr/>
        </p:nvSpPr>
        <p:spPr>
          <a:xfrm>
            <a:off x="581040" y="435240"/>
            <a:ext cx="10112760" cy="100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  <a:ea typeface="DejaVu Sans"/>
              </a:rPr>
              <a:t>Evolutionary algorithm -  testbench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519" name="" descr=""/>
          <p:cNvPicPr/>
          <p:nvPr/>
        </p:nvPicPr>
        <p:blipFill>
          <a:blip r:embed="rId1"/>
          <a:stretch/>
        </p:blipFill>
        <p:spPr>
          <a:xfrm>
            <a:off x="6629400" y="1828800"/>
            <a:ext cx="5484960" cy="4594320"/>
          </a:xfrm>
          <a:prstGeom prst="rect">
            <a:avLst/>
          </a:prstGeom>
          <a:ln w="0">
            <a:noFill/>
          </a:ln>
        </p:spPr>
      </p:pic>
      <p:pic>
        <p:nvPicPr>
          <p:cNvPr id="520" name="" descr=""/>
          <p:cNvPicPr/>
          <p:nvPr/>
        </p:nvPicPr>
        <p:blipFill>
          <a:blip r:embed="rId2"/>
          <a:stretch/>
        </p:blipFill>
        <p:spPr>
          <a:xfrm>
            <a:off x="228600" y="2971800"/>
            <a:ext cx="6197760" cy="3591720"/>
          </a:xfrm>
          <a:prstGeom prst="rect">
            <a:avLst/>
          </a:prstGeom>
          <a:ln w="0">
            <a:noFill/>
          </a:ln>
        </p:spPr>
      </p:pic>
      <p:sp>
        <p:nvSpPr>
          <p:cNvPr id="521" name="PlaceHolder 13"/>
          <p:cNvSpPr/>
          <p:nvPr/>
        </p:nvSpPr>
        <p:spPr>
          <a:xfrm>
            <a:off x="581040" y="2243880"/>
            <a:ext cx="7417080" cy="101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Testbench and Measurements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522" name=""/>
          <p:cNvSpPr/>
          <p:nvPr/>
        </p:nvSpPr>
        <p:spPr>
          <a:xfrm flipH="1">
            <a:off x="7086600" y="5943600"/>
            <a:ext cx="1253880" cy="360"/>
          </a:xfrm>
          <a:prstGeom prst="line">
            <a:avLst/>
          </a:prstGeom>
          <a:ln w="76320">
            <a:solidFill>
              <a:srgbClr val="ff8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"/>
          <p:cNvSpPr/>
          <p:nvPr/>
        </p:nvSpPr>
        <p:spPr>
          <a:xfrm flipH="1" flipV="1">
            <a:off x="8321040" y="4800600"/>
            <a:ext cx="19440" cy="1143000"/>
          </a:xfrm>
          <a:prstGeom prst="line">
            <a:avLst/>
          </a:prstGeom>
          <a:ln w="763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"/>
          <p:cNvSpPr/>
          <p:nvPr/>
        </p:nvSpPr>
        <p:spPr>
          <a:xfrm>
            <a:off x="8458200" y="4800600"/>
            <a:ext cx="45576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DejaVu Sans"/>
              </a:rPr>
              <a:t>Fz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5" name=""/>
          <p:cNvSpPr/>
          <p:nvPr/>
        </p:nvSpPr>
        <p:spPr>
          <a:xfrm>
            <a:off x="7315200" y="6078240"/>
            <a:ext cx="45576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DejaVu Sans"/>
              </a:rPr>
              <a:t>Fy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6" name=""/>
          <p:cNvSpPr/>
          <p:nvPr/>
        </p:nvSpPr>
        <p:spPr>
          <a:xfrm>
            <a:off x="0" y="6511680"/>
            <a:ext cx="91224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Page 5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5"/>
          <p:cNvSpPr/>
          <p:nvPr/>
        </p:nvSpPr>
        <p:spPr>
          <a:xfrm>
            <a:off x="581040" y="435240"/>
            <a:ext cx="1010808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  <a:ea typeface="DejaVu Sans"/>
              </a:rPr>
              <a:t>Experiments and design optimization  – Frequency vs force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28" name="PlaceHolder 16"/>
          <p:cNvSpPr/>
          <p:nvPr/>
        </p:nvSpPr>
        <p:spPr>
          <a:xfrm>
            <a:off x="460440" y="1371600"/>
            <a:ext cx="11882880" cy="443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Experiment with increasing power to analyze average lift and resulting average force for a 7N heavy Batbot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529" name="PlaceHolder 17"/>
          <p:cNvSpPr/>
          <p:nvPr/>
        </p:nvSpPr>
        <p:spPr>
          <a:xfrm>
            <a:off x="457200" y="2414160"/>
            <a:ext cx="4339440" cy="443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530" name="" descr=""/>
          <p:cNvPicPr/>
          <p:nvPr/>
        </p:nvPicPr>
        <p:blipFill>
          <a:blip r:embed="rId1"/>
          <a:stretch/>
        </p:blipFill>
        <p:spPr>
          <a:xfrm>
            <a:off x="228600" y="2743200"/>
            <a:ext cx="11657520" cy="4088880"/>
          </a:xfrm>
          <a:prstGeom prst="rect">
            <a:avLst/>
          </a:prstGeom>
          <a:ln w="0">
            <a:noFill/>
          </a:ln>
        </p:spPr>
      </p:pic>
      <p:sp>
        <p:nvSpPr>
          <p:cNvPr id="531" name=""/>
          <p:cNvSpPr/>
          <p:nvPr/>
        </p:nvSpPr>
        <p:spPr>
          <a:xfrm>
            <a:off x="0" y="6511680"/>
            <a:ext cx="91224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Page 6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9" dur="indefinite" restart="never" nodeType="tmRoot">
          <p:childTnLst>
            <p:seq>
              <p:cTn id="130" dur="indefinite" nodeType="mainSeq">
                <p:childTnLst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5c2f7d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5c2f7d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5c2f7d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5c2f7d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5c2f7d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5c2f7d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5c2f7d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5c2f7d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5c2f7d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5c2f7d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4798</TotalTime>
  <Application>LibreOffice/7.3.7.2$Linux_X86_64 LibreOffice_project/30$Build-2</Application>
  <AppVersion>15.0000</AppVersion>
  <Words>721</Words>
  <Paragraphs>51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2020-01-04T07:43:38Z</dcterms:created>
  <dc:creator>陈 伟浩</dc:creator>
  <dc:description/>
  <dc:language>en-US</dc:language>
  <cp:lastModifiedBy/>
  <cp:lastPrinted>2020-04-04T02:50:47Z</cp:lastPrinted>
  <dcterms:modified xsi:type="dcterms:W3CDTF">2024-05-28T13:07:39Z</dcterms:modified>
  <cp:revision>1218</cp:revision>
  <dc:subject/>
  <dc:title>PowerPoint 演示文稿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14</vt:i4>
  </property>
  <property fmtid="{D5CDD505-2E9C-101B-9397-08002B2CF9AE}" pid="3" name="PresentationFormat">
    <vt:lpwstr>宽屏</vt:lpwstr>
  </property>
  <property fmtid="{D5CDD505-2E9C-101B-9397-08002B2CF9AE}" pid="4" name="Slides">
    <vt:i4>21</vt:i4>
  </property>
</Properties>
</file>